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4"/>
    <p:sldMasterId id="2147484272" r:id="rId5"/>
    <p:sldMasterId id="2147484306" r:id="rId6"/>
    <p:sldMasterId id="2147484316" r:id="rId7"/>
  </p:sldMasterIdLst>
  <p:notesMasterIdLst>
    <p:notesMasterId r:id="rId29"/>
  </p:notesMasterIdLst>
  <p:handoutMasterIdLst>
    <p:handoutMasterId r:id="rId30"/>
  </p:handoutMasterIdLst>
  <p:sldIdLst>
    <p:sldId id="286" r:id="rId8"/>
    <p:sldId id="290" r:id="rId9"/>
    <p:sldId id="310" r:id="rId10"/>
    <p:sldId id="325" r:id="rId11"/>
    <p:sldId id="321" r:id="rId12"/>
    <p:sldId id="326" r:id="rId13"/>
    <p:sldId id="320" r:id="rId14"/>
    <p:sldId id="311" r:id="rId15"/>
    <p:sldId id="312" r:id="rId16"/>
    <p:sldId id="313" r:id="rId17"/>
    <p:sldId id="314" r:id="rId18"/>
    <p:sldId id="316" r:id="rId19"/>
    <p:sldId id="315" r:id="rId20"/>
    <p:sldId id="317" r:id="rId21"/>
    <p:sldId id="327" r:id="rId22"/>
    <p:sldId id="318" r:id="rId23"/>
    <p:sldId id="328" r:id="rId24"/>
    <p:sldId id="319" r:id="rId25"/>
    <p:sldId id="322" r:id="rId26"/>
    <p:sldId id="323" r:id="rId27"/>
    <p:sldId id="324" r:id="rId28"/>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AE3B"/>
    <a:srgbClr val="50771B"/>
    <a:srgbClr val="C19859"/>
    <a:srgbClr val="ECECEC"/>
    <a:srgbClr val="82786F"/>
    <a:srgbClr val="663830"/>
    <a:srgbClr val="3E6682"/>
    <a:srgbClr val="705C38"/>
    <a:srgbClr val="6E8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118" autoAdjust="0"/>
  </p:normalViewPr>
  <p:slideViewPr>
    <p:cSldViewPr snapToGrid="0">
      <p:cViewPr varScale="1">
        <p:scale>
          <a:sx n="50" d="100"/>
          <a:sy n="50" d="100"/>
        </p:scale>
        <p:origin x="1284" y="36"/>
      </p:cViewPr>
      <p:guideLst>
        <p:guide orient="horz" pos="2160"/>
        <p:guide pos="3840"/>
      </p:guideLst>
    </p:cSldViewPr>
  </p:slideViewPr>
  <p:notesTextViewPr>
    <p:cViewPr>
      <p:scale>
        <a:sx n="100" d="100"/>
        <a:sy n="100" d="100"/>
      </p:scale>
      <p:origin x="0" y="0"/>
    </p:cViewPr>
  </p:notesTextViewPr>
  <p:notesViewPr>
    <p:cSldViewPr snapToGrid="0">
      <p:cViewPr varScale="1">
        <p:scale>
          <a:sx n="86" d="100"/>
          <a:sy n="86"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61A2DE62-24B0-4972-852B-4785B8FCBE77}" type="datetimeFigureOut">
              <a:rPr lang="en-US"/>
              <a:pPr/>
              <a:t>4/11/2022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9ADC5788-3AFA-4451-BC67-BFEEAB944D67}" type="datetimeFigureOut">
              <a:rPr lang="en-US"/>
              <a:pPr/>
              <a:t>4/11/2022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a:t>
            </a:fld>
            <a:endParaRPr lang="en-US"/>
          </a:p>
        </p:txBody>
      </p:sp>
    </p:spTree>
    <p:extLst>
      <p:ext uri="{BB962C8B-B14F-4D97-AF65-F5344CB8AC3E}">
        <p14:creationId xmlns:p14="http://schemas.microsoft.com/office/powerpoint/2010/main" val="191744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10</a:t>
            </a:fld>
            <a:endParaRPr lang="en-US"/>
          </a:p>
        </p:txBody>
      </p:sp>
      <p:sp>
        <p:nvSpPr>
          <p:cNvPr id="30724" name="Rectangle 3"/>
          <p:cNvSpPr>
            <a:spLocks noGrp="1" noChangeArrowheads="1"/>
          </p:cNvSpPr>
          <p:nvPr>
            <p:ph type="body" idx="1"/>
          </p:nvPr>
        </p:nvSpPr>
        <p:spPr/>
        <p:txBody>
          <a:bodyPr>
            <a:normAutofit/>
          </a:bodyPr>
          <a:lstStyle/>
          <a:p>
            <a:r>
              <a:rPr lang="en-US" sz="1200" b="0" dirty="0">
                <a:latin typeface="+mn-lt"/>
              </a:rPr>
              <a:t>The question Division had was why did we do this?  The answer I provided was that we observed the forebay data and we saw the re-entrained flow and theorized the higher </a:t>
            </a:r>
            <a:r>
              <a:rPr lang="en-US" sz="1200" b="0" dirty="0" err="1">
                <a:latin typeface="+mn-lt"/>
              </a:rPr>
              <a:t>tdg</a:t>
            </a:r>
            <a:r>
              <a:rPr lang="en-US" sz="1200" b="0" dirty="0">
                <a:latin typeface="+mn-lt"/>
              </a:rPr>
              <a:t> saturation was coming from the re-entrained flow below the powerhouse and saw the need to study this to determine if in in fact this was the cause.</a:t>
            </a: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16752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11</a:t>
            </a:fld>
            <a:endParaRPr lang="en-US"/>
          </a:p>
        </p:txBody>
      </p:sp>
      <p:sp>
        <p:nvSpPr>
          <p:cNvPr id="30724" name="Rectangle 3"/>
          <p:cNvSpPr>
            <a:spLocks noGrp="1" noChangeArrowheads="1"/>
          </p:cNvSpPr>
          <p:nvPr>
            <p:ph type="body" idx="1"/>
          </p:nvPr>
        </p:nvSpPr>
        <p:spPr/>
        <p:txBody>
          <a:bodyPr>
            <a:normAutofit/>
          </a:bodyPr>
          <a:lstStyle/>
          <a:p>
            <a:pPr marL="0" indent="-342900">
              <a:buFont typeface="Arial" panose="020B0604020202020204" pitchFamily="34" charset="0"/>
              <a:buChar char="•"/>
            </a:pPr>
            <a:r>
              <a:rPr lang="en-US" sz="1200" dirty="0"/>
              <a:t>TDG levels within the PH eddy were similar to the Fixed Monitor TDG levels during performance spill, but 3% to 7% greater and often exceeding 130% TDG during 125% gas cap spill</a:t>
            </a:r>
          </a:p>
          <a:p>
            <a:pPr marL="0" indent="-342900">
              <a:buFont typeface="Arial" panose="020B0604020202020204" pitchFamily="34" charset="0"/>
              <a:buChar char="•"/>
            </a:pPr>
            <a:r>
              <a:rPr lang="en-US" sz="1200" dirty="0"/>
              <a:t>High TDG levels from the PH eddy remain on the Powerhouse side of the river and are not detected by the Fixed Monitoring Stations during 125% gas cap spill operations</a:t>
            </a:r>
            <a:endParaRPr lang="en-US" sz="1200" dirty="0">
              <a:ea typeface="ＭＳ Ｐゴシック" charset="0"/>
            </a:endParaRPr>
          </a:p>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81821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12</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80004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13</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319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14</a:t>
            </a:fld>
            <a:endParaRPr lang="en-US"/>
          </a:p>
        </p:txBody>
      </p:sp>
      <p:sp>
        <p:nvSpPr>
          <p:cNvPr id="30724" name="Rectangle 3"/>
          <p:cNvSpPr>
            <a:spLocks noGrp="1" noChangeArrowheads="1"/>
          </p:cNvSpPr>
          <p:nvPr>
            <p:ph type="body" idx="1"/>
          </p:nvPr>
        </p:nvSpPr>
        <p:spPr/>
        <p:txBody>
          <a:bodyPr>
            <a:normAutofit/>
          </a:bodyPr>
          <a:lstStyle/>
          <a:p>
            <a:pPr marL="428625" lvl="2" indent="-342900"/>
            <a:r>
              <a:rPr lang="en-US" sz="1200" dirty="0"/>
              <a:t>Lower Monumental forebay was not as high as 2020</a:t>
            </a:r>
          </a:p>
          <a:p>
            <a:pPr marL="428625" lvl="2" indent="-342900"/>
            <a:r>
              <a:rPr lang="en-US" sz="1200" dirty="0"/>
              <a:t>During highest spill week, “Gold-5” exceeded the fixed site consistently during 125% gas cap spill</a:t>
            </a:r>
          </a:p>
          <a:p>
            <a:pPr marL="428625" lvl="2" indent="-342900"/>
            <a:r>
              <a:rPr lang="en-US" sz="1200" dirty="0"/>
              <a:t>North shore sites (yellow &amp; white (shown green)) were much lower &amp; further downstream (purple) was usually close to fixed site</a:t>
            </a:r>
            <a:endParaRPr lang="en-US" sz="1200" dirty="0">
              <a:ea typeface="ＭＳ Ｐゴシック" charset="0"/>
            </a:endParaRPr>
          </a:p>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6982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15</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3908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16</a:t>
            </a:fld>
            <a:endParaRPr lang="en-US"/>
          </a:p>
        </p:txBody>
      </p:sp>
      <p:sp>
        <p:nvSpPr>
          <p:cNvPr id="30724" name="Rectangle 3"/>
          <p:cNvSpPr>
            <a:spLocks noGrp="1" noChangeArrowheads="1"/>
          </p:cNvSpPr>
          <p:nvPr>
            <p:ph type="body" idx="1"/>
          </p:nvPr>
        </p:nvSpPr>
        <p:spPr/>
        <p:txBody>
          <a:bodyPr>
            <a:normAutofit/>
          </a:bodyPr>
          <a:lstStyle/>
          <a:p>
            <a:pPr marL="428625" lvl="2" indent="-342900"/>
            <a:r>
              <a:rPr lang="en-US" sz="1200" dirty="0"/>
              <a:t>Ice Harbor forebay was not as high as 2020 but still exceeding LMA TW at times</a:t>
            </a:r>
          </a:p>
          <a:p>
            <a:pPr marL="428625" lvl="2" indent="-342900"/>
            <a:r>
              <a:rPr lang="en-US" sz="1200" dirty="0"/>
              <a:t>“Green-5” exceeded the fixed site consistently over many weeks</a:t>
            </a:r>
          </a:p>
          <a:p>
            <a:pPr marL="428625" lvl="2" indent="-342900"/>
            <a:r>
              <a:rPr lang="en-US" sz="1200" dirty="0"/>
              <a:t>Blue consistently lower but others mixed</a:t>
            </a:r>
            <a:endParaRPr lang="en-US" sz="1400" dirty="0">
              <a:ea typeface="ＭＳ Ｐゴシック"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31695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17</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0973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18</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98447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19</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5302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2</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5449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20</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5291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21</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7133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3</a:t>
            </a:fld>
            <a:endParaRPr lang="en-US"/>
          </a:p>
        </p:txBody>
      </p:sp>
      <p:sp>
        <p:nvSpPr>
          <p:cNvPr id="30724" name="Rectangle 3"/>
          <p:cNvSpPr>
            <a:spLocks noGrp="1" noChangeArrowheads="1"/>
          </p:cNvSpPr>
          <p:nvPr>
            <p:ph type="body" idx="1"/>
          </p:nvPr>
        </p:nvSpPr>
        <p:spPr/>
        <p:txBody>
          <a:bodyPr>
            <a:normAutofit/>
          </a:bodyPr>
          <a:lstStyle/>
          <a:p>
            <a:pPr lvl="1">
              <a:buFont typeface="Arial" panose="020B0604020202020204" pitchFamily="34" charset="0"/>
              <a:buChar char="•"/>
            </a:pPr>
            <a:r>
              <a:rPr lang="en-US" sz="1200" dirty="0"/>
              <a:t>LMA Forebay TDG% averaged near 125% for 2-week peak spill. </a:t>
            </a:r>
          </a:p>
          <a:p>
            <a:pPr lvl="1">
              <a:buFont typeface="Arial" panose="020B0604020202020204" pitchFamily="34" charset="0"/>
              <a:buChar char="•"/>
            </a:pPr>
            <a:r>
              <a:rPr lang="en-US" sz="1200" dirty="0"/>
              <a:t>Early in season small decrease over reservoir as typical but LMA FB often exceeded LGA TW at highest spill</a:t>
            </a:r>
          </a:p>
          <a:p>
            <a:pPr lvl="1">
              <a:buFont typeface="Arial" panose="020B0604020202020204" pitchFamily="34" charset="0"/>
              <a:buChar char="•"/>
            </a:pPr>
            <a:r>
              <a:rPr lang="en-US" sz="1200" dirty="0"/>
              <a:t>Variable travel time can make difficult to directly compare</a:t>
            </a:r>
          </a:p>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1241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4</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5012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5</a:t>
            </a:fld>
            <a:endParaRPr lang="en-US"/>
          </a:p>
        </p:txBody>
      </p:sp>
      <p:sp>
        <p:nvSpPr>
          <p:cNvPr id="30724" name="Rectangle 3"/>
          <p:cNvSpPr>
            <a:spLocks noGrp="1" noChangeArrowheads="1"/>
          </p:cNvSpPr>
          <p:nvPr>
            <p:ph type="body" idx="1"/>
          </p:nvPr>
        </p:nvSpPr>
        <p:spPr/>
        <p:txBody>
          <a:bodyPr>
            <a:normAutofit/>
          </a:bodyPr>
          <a:lstStyle/>
          <a:p>
            <a:pPr lvl="1">
              <a:buFont typeface="Arial" panose="020B0604020202020204" pitchFamily="34" charset="0"/>
              <a:buChar char="•"/>
            </a:pPr>
            <a:r>
              <a:rPr lang="en-US" sz="1200" dirty="0"/>
              <a:t>IHR Forebay TDG% averaged above 122% for 2-week peak spill. </a:t>
            </a:r>
          </a:p>
          <a:p>
            <a:pPr lvl="1">
              <a:buFont typeface="Arial" panose="020B0604020202020204" pitchFamily="34" charset="0"/>
              <a:buChar char="•"/>
            </a:pPr>
            <a:r>
              <a:rPr lang="en-US" sz="1200" dirty="0"/>
              <a:t>For most of season small decrease over reservoir as typical but no decrease between LMA TW and IHR FB at highest spill</a:t>
            </a:r>
          </a:p>
          <a:p>
            <a:pPr lvl="1">
              <a:buFont typeface="Arial" panose="020B0604020202020204" pitchFamily="34" charset="0"/>
              <a:buChar char="•"/>
            </a:pPr>
            <a:r>
              <a:rPr lang="en-US" sz="1200" dirty="0"/>
              <a:t>Variable travel time can make difficult to directly compare</a:t>
            </a:r>
          </a:p>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3137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6</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73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7</a:t>
            </a:fld>
            <a:endParaRPr lang="en-US"/>
          </a:p>
        </p:txBody>
      </p:sp>
      <p:sp>
        <p:nvSpPr>
          <p:cNvPr id="30724" name="Rectangle 3"/>
          <p:cNvSpPr>
            <a:spLocks noGrp="1" noChangeArrowheads="1"/>
          </p:cNvSpPr>
          <p:nvPr>
            <p:ph type="body" idx="1"/>
          </p:nvPr>
        </p:nvSpPr>
        <p:spPr/>
        <p:txBody>
          <a:bodyPr>
            <a:normAutofit/>
          </a:bodyPr>
          <a:lstStyle/>
          <a:p>
            <a:r>
              <a:rPr lang="en-US" sz="1200" b="0" dirty="0">
                <a:latin typeface="+mn-lt"/>
              </a:rPr>
              <a:t>Need to really emphasize in the following slides the entrainment of flow; the arrows showing the recirculation of flow don’t really show the true magnitude of the re-entrained flow. </a:t>
            </a: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9359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8</a:t>
            </a:fld>
            <a:endParaRPr lang="en-US"/>
          </a:p>
        </p:txBody>
      </p:sp>
      <p:sp>
        <p:nvSpPr>
          <p:cNvPr id="30724" name="Rectangle 3"/>
          <p:cNvSpPr>
            <a:spLocks noGrp="1" noChangeArrowheads="1"/>
          </p:cNvSpPr>
          <p:nvPr>
            <p:ph type="body" idx="1"/>
          </p:nvPr>
        </p:nvSpPr>
        <p:spPr/>
        <p:txBody>
          <a:bodyPr>
            <a:normAutofit/>
          </a:bodyPr>
          <a:lstStyle/>
          <a:p>
            <a:r>
              <a:rPr lang="en-US" sz="1200" b="0" dirty="0">
                <a:latin typeface="+mn-lt"/>
              </a:rPr>
              <a:t>A critical observer will ask why the north shore eddy does not also gas up the river and therefor the fixed monitoring station should be representative of the re-entrained flow.  Shallow bench on north side of spillway does reduce some of the TDG buildup from the north shore eddy.</a:t>
            </a: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4955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fld id="{1D6EC73B-1890-4DB0-B8E3-03C57102BA55}" type="slidenum">
              <a:rPr lang="en-US" smtClean="0"/>
              <a:pPr/>
              <a:t>9</a:t>
            </a:fld>
            <a:endParaRPr lang="en-US"/>
          </a:p>
        </p:txBody>
      </p:sp>
      <p:sp>
        <p:nvSpPr>
          <p:cNvPr id="30724" name="Rectangle 3"/>
          <p:cNvSpPr>
            <a:spLocks noGrp="1" noChangeArrowheads="1"/>
          </p:cNvSpPr>
          <p:nvPr>
            <p:ph type="body" idx="1"/>
          </p:nvPr>
        </p:nvSpPr>
        <p:spPr/>
        <p:txBody>
          <a:bodyPr>
            <a:normAutofit/>
          </a:bodyPr>
          <a:lstStyle/>
          <a:p>
            <a:endParaRPr lang="en-US" sz="1200" b="0" dirty="0">
              <a:latin typeface="+mn-lt"/>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855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a:t>File Name</a:t>
            </a:r>
            <a:endParaRPr lang="en-US" dirty="0"/>
          </a:p>
        </p:txBody>
      </p:sp>
      <p:sp>
        <p:nvSpPr>
          <p:cNvPr id="10" name="TextBox 9"/>
          <p:cNvSpPr txBox="1"/>
          <p:nvPr userDrawn="1"/>
        </p:nvSpPr>
        <p:spPr>
          <a:xfrm>
            <a:off x="633354" y="5679733"/>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54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8864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05043991"/>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1279489"/>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02481296"/>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626540" y="42703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dirty="0"/>
              <a:t>File Name</a:t>
            </a:r>
          </a:p>
        </p:txBody>
      </p:sp>
    </p:spTree>
    <p:extLst>
      <p:ext uri="{BB962C8B-B14F-4D97-AF65-F5344CB8AC3E}">
        <p14:creationId xmlns:p14="http://schemas.microsoft.com/office/powerpoint/2010/main" val="383626453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406400" y="942980"/>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473780"/>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4064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259812"/>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406403"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3"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307060"/>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4064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60960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4064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60960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80"/>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482338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0" y="419100"/>
            <a:ext cx="10979888"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2" name="TextBox 11"/>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0"/>
            <a:ext cx="10972800" cy="3886200"/>
          </a:xfrm>
        </p:spPr>
        <p:txBody>
          <a:bodyPr/>
          <a:lstStyle/>
          <a:p>
            <a:pPr lvl="0"/>
            <a:endParaRPr lang="en-US" noProof="0"/>
          </a:p>
        </p:txBody>
      </p:sp>
      <p:sp>
        <p:nvSpPr>
          <p:cNvPr id="4" name="Rectangle 5"/>
          <p:cNvSpPr>
            <a:spLocks noGrp="1" noChangeArrowheads="1"/>
          </p:cNvSpPr>
          <p:nvPr>
            <p:ph type="sldNum" sz="quarter" idx="10"/>
          </p:nvPr>
        </p:nvSpPr>
        <p:spPr>
          <a:ln/>
        </p:spPr>
        <p:txBody>
          <a:bodyPr/>
          <a:lstStyle>
            <a:lvl1pPr>
              <a:defRPr/>
            </a:lvl1pPr>
          </a:lstStyle>
          <a:p>
            <a:pPr>
              <a:defRPr/>
            </a:pPr>
            <a:fld id="{76DFBBCD-AAA4-446C-BF2C-6CC293ACF4E0}" type="slidenum">
              <a:rPr lang="en-US"/>
              <a:pPr>
                <a:defRPr/>
              </a:pPr>
              <a:t>‹#›</a:t>
            </a:fld>
            <a:endParaRPr lang="en-US"/>
          </a:p>
        </p:txBody>
      </p:sp>
    </p:spTree>
    <p:extLst>
      <p:ext uri="{BB962C8B-B14F-4D97-AF65-F5344CB8AC3E}">
        <p14:creationId xmlns:p14="http://schemas.microsoft.com/office/powerpoint/2010/main" val="297461047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File Name</a:t>
            </a:r>
            <a:endParaRPr lang="en-US" dirty="0"/>
          </a:p>
        </p:txBody>
      </p:sp>
      <p:sp>
        <p:nvSpPr>
          <p:cNvPr id="10" name="TextBox 9"/>
          <p:cNvSpPr txBox="1"/>
          <p:nvPr/>
        </p:nvSpPr>
        <p:spPr>
          <a:xfrm>
            <a:off x="633354" y="5679733"/>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
        <p:nvSpPr>
          <p:cNvPr id="8" name="Rounded Rectangle 7"/>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1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13" name="Slide Number Placeholder 2"/>
          <p:cNvSpPr>
            <a:spLocks noGrp="1"/>
          </p:cNvSpPr>
          <p:nvPr>
            <p:ph type="sldNum" sz="quarter" idx="10"/>
          </p:nvPr>
        </p:nvSpPr>
        <p:spPr>
          <a:xfrm>
            <a:off x="11074399" y="228605"/>
            <a:ext cx="977900" cy="365125"/>
          </a:xfrm>
        </p:spPr>
        <p:txBody>
          <a:bodyPr/>
          <a:lstStyle/>
          <a:p>
            <a:fld id="{0D0E9D3B-CB56-40AE-B0A9-8DA5E1AEFDB7}" type="slidenum">
              <a:rPr lang="en-US" smtClean="0"/>
              <a:pPr/>
              <a:t>‹#›</a:t>
            </a:fld>
            <a:endParaRPr lang="en-US" dirty="0"/>
          </a:p>
        </p:txBody>
      </p:sp>
      <p:sp>
        <p:nvSpPr>
          <p:cNvPr id="14" name="Footer Placeholder 3"/>
          <p:cNvSpPr>
            <a:spLocks noGrp="1"/>
          </p:cNvSpPr>
          <p:nvPr>
            <p:ph type="ftr" sz="quarter" idx="11"/>
          </p:nvPr>
        </p:nvSpPr>
        <p:spPr>
          <a:xfrm>
            <a:off x="165103" y="6356355"/>
            <a:ext cx="4214284" cy="365125"/>
          </a:xfrm>
        </p:spPr>
        <p:txBody>
          <a:bodyPr/>
          <a:lstStyle/>
          <a:p>
            <a:r>
              <a:rPr lang="en-US"/>
              <a:t>File Name</a:t>
            </a:r>
            <a:endParaRPr lang="en-US" dirty="0"/>
          </a:p>
        </p:txBody>
      </p:sp>
      <p:sp>
        <p:nvSpPr>
          <p:cNvPr id="15" name="TextBox 14"/>
          <p:cNvSpPr txBox="1"/>
          <p:nvPr userDrawn="1"/>
        </p:nvSpPr>
        <p:spPr>
          <a:xfrm>
            <a:off x="633354" y="5679733"/>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345153616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626540" y="42703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File Name</a:t>
            </a:r>
          </a:p>
        </p:txBody>
      </p:sp>
      <p:sp>
        <p:nvSpPr>
          <p:cNvPr id="7" name="Rounded Rectangle 6"/>
          <p:cNvSpPr/>
          <p:nvPr userDrawn="1"/>
        </p:nvSpPr>
        <p:spPr>
          <a:xfrm>
            <a:off x="626540" y="42703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10"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11" name="Slide Number Placeholder 2"/>
          <p:cNvSpPr>
            <a:spLocks noGrp="1"/>
          </p:cNvSpPr>
          <p:nvPr>
            <p:ph type="sldNum" sz="quarter" idx="10"/>
          </p:nvPr>
        </p:nvSpPr>
        <p:spPr>
          <a:xfrm>
            <a:off x="11074399" y="228605"/>
            <a:ext cx="977900" cy="365125"/>
          </a:xfrm>
        </p:spPr>
        <p:txBody>
          <a:bodyPr/>
          <a:lstStyle/>
          <a:p>
            <a:fld id="{0D0E9D3B-CB56-40AE-B0A9-8DA5E1AEFDB7}" type="slidenum">
              <a:rPr lang="en-US" smtClean="0"/>
              <a:pPr/>
              <a:t>‹#›</a:t>
            </a:fld>
            <a:endParaRPr lang="en-US" dirty="0"/>
          </a:p>
        </p:txBody>
      </p:sp>
      <p:sp>
        <p:nvSpPr>
          <p:cNvPr id="12" name="Footer Placeholder 3"/>
          <p:cNvSpPr>
            <a:spLocks noGrp="1"/>
          </p:cNvSpPr>
          <p:nvPr>
            <p:ph type="ftr" sz="quarter" idx="11"/>
          </p:nvPr>
        </p:nvSpPr>
        <p:spPr>
          <a:xfrm>
            <a:off x="165103" y="6356355"/>
            <a:ext cx="4214284" cy="365125"/>
          </a:xfrm>
        </p:spPr>
        <p:txBody>
          <a:bodyPr/>
          <a:lstStyle/>
          <a:p>
            <a:r>
              <a:rPr lang="en-US"/>
              <a:t>File Name</a:t>
            </a:r>
            <a:endParaRPr lang="en-US" dirty="0"/>
          </a:p>
        </p:txBody>
      </p:sp>
    </p:spTree>
    <p:extLst>
      <p:ext uri="{BB962C8B-B14F-4D97-AF65-F5344CB8AC3E}">
        <p14:creationId xmlns:p14="http://schemas.microsoft.com/office/powerpoint/2010/main" val="99312515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09600" y="419100"/>
            <a:ext cx="10979888"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2" name="TextBox 11"/>
          <p:cNvSpPr txBox="1"/>
          <p:nvPr/>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
        <p:nvSpPr>
          <p:cNvPr id="8" name="Rounded Rectangle 7"/>
          <p:cNvSpPr/>
          <p:nvPr userDrawn="1"/>
        </p:nvSpPr>
        <p:spPr>
          <a:xfrm>
            <a:off x="609600" y="419100"/>
            <a:ext cx="10979888"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13"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14" name="Slide Number Placeholder 2"/>
          <p:cNvSpPr>
            <a:spLocks noGrp="1"/>
          </p:cNvSpPr>
          <p:nvPr>
            <p:ph type="sldNum" sz="quarter" idx="10"/>
          </p:nvPr>
        </p:nvSpPr>
        <p:spPr>
          <a:xfrm>
            <a:off x="11074399" y="228605"/>
            <a:ext cx="977900" cy="365125"/>
          </a:xfrm>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15" name="Footer Placeholder 3"/>
          <p:cNvSpPr>
            <a:spLocks noGrp="1"/>
          </p:cNvSpPr>
          <p:nvPr>
            <p:ph type="ftr" sz="quarter" idx="11"/>
          </p:nvPr>
        </p:nvSpPr>
        <p:spPr>
          <a:xfrm>
            <a:off x="165103" y="6356355"/>
            <a:ext cx="4214284" cy="365125"/>
          </a:xfrm>
        </p:spPr>
        <p:txBody>
          <a:bodyPr/>
          <a:lstStyle>
            <a:lvl1pPr>
              <a:defRPr>
                <a:solidFill>
                  <a:schemeClr val="tx1">
                    <a:lumMod val="50000"/>
                    <a:lumOff val="50000"/>
                  </a:schemeClr>
                </a:solidFill>
              </a:defRPr>
            </a:lvl1pPr>
          </a:lstStyle>
          <a:p>
            <a:r>
              <a:rPr lang="en-US"/>
              <a:t>File Name</a:t>
            </a:r>
            <a:endParaRPr lang="en-US" dirty="0"/>
          </a:p>
        </p:txBody>
      </p:sp>
      <p:sp>
        <p:nvSpPr>
          <p:cNvPr id="16" name="TextBox 15"/>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313842503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09600" y="411167"/>
            <a:ext cx="11001153"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7" name="Rounded Rectangle 6"/>
          <p:cNvSpPr/>
          <p:nvPr userDrawn="1"/>
        </p:nvSpPr>
        <p:spPr>
          <a:xfrm>
            <a:off x="609600" y="411167"/>
            <a:ext cx="11001153"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10"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12" name="Slide Number Placeholder 2"/>
          <p:cNvSpPr>
            <a:spLocks noGrp="1"/>
          </p:cNvSpPr>
          <p:nvPr>
            <p:ph type="sldNum" sz="quarter" idx="10"/>
          </p:nvPr>
        </p:nvSpPr>
        <p:spPr>
          <a:xfrm>
            <a:off x="11074399" y="228605"/>
            <a:ext cx="977900" cy="365125"/>
          </a:xfrm>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13" name="Footer Placeholder 3"/>
          <p:cNvSpPr>
            <a:spLocks noGrp="1"/>
          </p:cNvSpPr>
          <p:nvPr>
            <p:ph type="ftr" sz="quarter" idx="11"/>
          </p:nvPr>
        </p:nvSpPr>
        <p:spPr>
          <a:xfrm>
            <a:off x="165103" y="6356355"/>
            <a:ext cx="4214284" cy="365125"/>
          </a:xfrm>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191175972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
        <p:nvSpPr>
          <p:cNvPr id="8" name="Rounded Rectangle 7"/>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5012688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609600" y="419100"/>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10804126"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599" y="419100"/>
            <a:ext cx="10804129"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7" name="Rounded Rectangle 6"/>
          <p:cNvSpPr/>
          <p:nvPr userDrawn="1"/>
        </p:nvSpPr>
        <p:spPr>
          <a:xfrm>
            <a:off x="609600" y="419100"/>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77199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609600" y="419100"/>
            <a:ext cx="10979888"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p:nvSpPr>
        <p:spPr>
          <a:xfrm>
            <a:off x="609600" y="5647775"/>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
        <p:nvSpPr>
          <p:cNvPr id="8" name="Rounded Rectangle 7"/>
          <p:cNvSpPr/>
          <p:nvPr userDrawn="1"/>
        </p:nvSpPr>
        <p:spPr>
          <a:xfrm>
            <a:off x="609600" y="419100"/>
            <a:ext cx="10979888"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p:cNvSpPr txBox="1"/>
          <p:nvPr userDrawn="1"/>
        </p:nvSpPr>
        <p:spPr>
          <a:xfrm>
            <a:off x="609600" y="5647775"/>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28890395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0" y="411167"/>
            <a:ext cx="11001153"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234097429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609600" y="411167"/>
            <a:ext cx="10990521"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7" name="Rounded Rectangle 6"/>
          <p:cNvSpPr/>
          <p:nvPr userDrawn="1"/>
        </p:nvSpPr>
        <p:spPr>
          <a:xfrm>
            <a:off x="609600" y="411167"/>
            <a:ext cx="10990521"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3876321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a:t>File Name</a:t>
            </a:r>
            <a:endParaRPr lang="en-US" dirty="0"/>
          </a:p>
        </p:txBody>
      </p:sp>
      <p:sp>
        <p:nvSpPr>
          <p:cNvPr id="10" name="TextBox 9"/>
          <p:cNvSpPr txBox="1"/>
          <p:nvPr userDrawn="1"/>
        </p:nvSpPr>
        <p:spPr>
          <a:xfrm>
            <a:off x="633354" y="5679733"/>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340262626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169662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24985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081058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65558941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67732666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57459541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r>
              <a:rPr lang="en-US"/>
              <a:t>Click icon to add picture</a:t>
            </a:r>
          </a:p>
        </p:txBody>
      </p:sp>
    </p:spTree>
    <p:extLst>
      <p:ext uri="{BB962C8B-B14F-4D97-AF65-F5344CB8AC3E}">
        <p14:creationId xmlns:p14="http://schemas.microsoft.com/office/powerpoint/2010/main" val="60736133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74826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1583957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1795198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379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350">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406400" y="942980"/>
            <a:ext cx="5486400" cy="666241"/>
          </a:xfrm>
        </p:spPr>
        <p:txBody>
          <a:bodyPr bIns="0" anchor="b"/>
          <a:lstStyle>
            <a:lvl1pPr>
              <a:defRPr sz="1350">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371412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4064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60960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789969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406403"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127503"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447218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4064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80"/>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54158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008842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588625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78968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9100"/>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10804126"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599" y="419100"/>
            <a:ext cx="10804129"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161035747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52485343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39230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1747596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5604188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299564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9100"/>
            <a:ext cx="10979888"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609600" y="5647775"/>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1167"/>
            <a:ext cx="10990521"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334265946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1.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5.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ti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png"/><Relationship Id="rId5" Type="http://schemas.openxmlformats.org/officeDocument/2006/relationships/slideLayout" Target="../slideLayouts/slideLayout37.xml"/><Relationship Id="rId10"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t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2.png"/><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4.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6.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Slide Number Placeholder 5"/>
          <p:cNvSpPr>
            <a:spLocks noGrp="1"/>
          </p:cNvSpPr>
          <p:nvPr>
            <p:ph type="sldNum" sz="quarter" idx="4"/>
          </p:nvPr>
        </p:nvSpPr>
        <p:spPr>
          <a:xfrm>
            <a:off x="11074399" y="228605"/>
            <a:ext cx="977900" cy="365125"/>
          </a:xfrm>
          <a:prstGeom prst="rect">
            <a:avLst/>
          </a:prstGeom>
        </p:spPr>
        <p:txBody>
          <a:bodyPr/>
          <a:lstStyle>
            <a:lvl1pPr algn="r">
              <a:defRPr sz="750">
                <a:solidFill>
                  <a:schemeClr val="bg1"/>
                </a:solidFill>
              </a:defRPr>
            </a:lvl1pPr>
          </a:lstStyle>
          <a:p>
            <a:fld id="{0D0E9D3B-CB56-40AE-B0A9-8DA5E1AEFDB7}" type="slidenum">
              <a:rPr lang="en-US" smtClean="0"/>
              <a:pPr/>
              <a:t>‹#›</a:t>
            </a:fld>
            <a:endParaRPr lang="en-US" dirty="0"/>
          </a:p>
        </p:txBody>
      </p:sp>
      <p:sp>
        <p:nvSpPr>
          <p:cNvPr id="20" name="Footer Placeholder 19"/>
          <p:cNvSpPr>
            <a:spLocks noGrp="1"/>
          </p:cNvSpPr>
          <p:nvPr>
            <p:ph type="ftr" sz="quarter" idx="3"/>
          </p:nvPr>
        </p:nvSpPr>
        <p:spPr>
          <a:xfrm>
            <a:off x="165103" y="6356355"/>
            <a:ext cx="4214284" cy="365125"/>
          </a:xfrm>
          <a:prstGeom prst="rect">
            <a:avLst/>
          </a:prstGeom>
        </p:spPr>
        <p:txBody>
          <a:bodyPr vert="horz" lIns="91440" tIns="45720" rIns="91440" bIns="45720" rtlCol="0" anchor="ctr"/>
          <a:lstStyle>
            <a:lvl1pPr algn="l">
              <a:defRPr sz="750">
                <a:solidFill>
                  <a:schemeClr val="bg1"/>
                </a:solidFill>
              </a:defRPr>
            </a:lvl1pPr>
          </a:lstStyle>
          <a:p>
            <a:r>
              <a:rPr lang="en-US"/>
              <a:t>File Name</a:t>
            </a:r>
            <a:endParaRPr lang="en-US" dirty="0"/>
          </a:p>
        </p:txBody>
      </p:sp>
      <p:pic>
        <p:nvPicPr>
          <p:cNvPr id="58" name="Picture 6"/>
          <p:cNvPicPr>
            <a:picLocks noChangeAspect="1"/>
          </p:cNvPicPr>
          <p:nvPr userDrawn="1"/>
        </p:nvPicPr>
        <p:blipFill>
          <a:blip r:embed="rId11"/>
          <a:srcRect/>
          <a:stretch>
            <a:fillRect/>
          </a:stretch>
        </p:blipFill>
        <p:spPr bwMode="auto">
          <a:xfrm>
            <a:off x="6079067" y="3416305"/>
            <a:ext cx="25400" cy="3175"/>
          </a:xfrm>
          <a:prstGeom prst="rect">
            <a:avLst/>
          </a:prstGeom>
          <a:noFill/>
          <a:ln w="9525">
            <a:noFill/>
            <a:miter lim="800000"/>
            <a:headEnd/>
            <a:tailEnd/>
          </a:ln>
        </p:spPr>
      </p:pic>
      <p:sp>
        <p:nvSpPr>
          <p:cNvPr id="40" name="Rounded Rectangle 39"/>
          <p:cNvSpPr/>
          <p:nvPr userDrawn="1"/>
        </p:nvSpPr>
        <p:spPr>
          <a:xfrm>
            <a:off x="603890" y="411167"/>
            <a:ext cx="11001153"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511228" y="5618576"/>
            <a:ext cx="1386605" cy="111808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77309" y="5673790"/>
            <a:ext cx="1318131" cy="1062874"/>
          </a:xfrm>
          <a:prstGeom prst="rect">
            <a:avLst/>
          </a:prstGeom>
        </p:spPr>
      </p:pic>
      <p:sp>
        <p:nvSpPr>
          <p:cNvPr id="41" name="Title Placeholder 17"/>
          <p:cNvSpPr>
            <a:spLocks noGrp="1"/>
          </p:cNvSpPr>
          <p:nvPr>
            <p:ph type="title"/>
          </p:nvPr>
        </p:nvSpPr>
        <p:spPr>
          <a:xfrm>
            <a:off x="609600" y="419100"/>
            <a:ext cx="9144000" cy="2552700"/>
          </a:xfrm>
          <a:prstGeom prst="rect">
            <a:avLst/>
          </a:prstGeom>
        </p:spPr>
        <p:txBody>
          <a:bodyPr vert="horz" lIns="91440" tIns="45720" rIns="91440" bIns="45720" rtlCol="0" anchor="t">
            <a:normAutofit/>
          </a:bodyPr>
          <a:lstStyle/>
          <a:p>
            <a:r>
              <a:rPr lang="en-US" dirty="0"/>
              <a:t>Click to edit Master title style</a:t>
            </a:r>
          </a:p>
        </p:txBody>
      </p:sp>
      <p:sp>
        <p:nvSpPr>
          <p:cNvPr id="42" name="Text Placeholder 18"/>
          <p:cNvSpPr>
            <a:spLocks noGrp="1"/>
          </p:cNvSpPr>
          <p:nvPr>
            <p:ph type="body" idx="1"/>
          </p:nvPr>
        </p:nvSpPr>
        <p:spPr>
          <a:xfrm>
            <a:off x="609600" y="3200400"/>
            <a:ext cx="9144000" cy="1562100"/>
          </a:xfrm>
          <a:prstGeom prst="rect">
            <a:avLst/>
          </a:prstGeom>
        </p:spPr>
        <p:txBody>
          <a:bodyPr vert="horz" lIns="91440" tIns="45720" rIns="91440" bIns="45720" rtlCol="0">
            <a:normAutofit/>
          </a:bodyPr>
          <a:lstStyle/>
          <a:p>
            <a:pPr lvl="0"/>
            <a:r>
              <a:rPr lang="en-US" dirty="0"/>
              <a:t>Click to edit Master text styles</a:t>
            </a:r>
          </a:p>
        </p:txBody>
      </p:sp>
      <p:grpSp>
        <p:nvGrpSpPr>
          <p:cNvPr id="43" name="Group 42"/>
          <p:cNvGrpSpPr/>
          <p:nvPr userDrawn="1"/>
        </p:nvGrpSpPr>
        <p:grpSpPr>
          <a:xfrm>
            <a:off x="832198" y="1304095"/>
            <a:ext cx="9393766" cy="1245799"/>
            <a:chOff x="757770" y="1707600"/>
            <a:chExt cx="9393766" cy="1245799"/>
          </a:xfrm>
        </p:grpSpPr>
        <p:sp>
          <p:nvSpPr>
            <p:cNvPr id="44" name="Rectangle 43"/>
            <p:cNvSpPr/>
            <p:nvPr userDrawn="1"/>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217</a:t>
              </a:r>
            </a:p>
            <a:p>
              <a:pPr algn="ctr">
                <a:defRPr/>
              </a:pPr>
              <a:r>
                <a:rPr lang="en-US" sz="750" dirty="0">
                  <a:solidFill>
                    <a:schemeClr val="tx1"/>
                  </a:solidFill>
                </a:rPr>
                <a:t>217</a:t>
              </a:r>
            </a:p>
            <a:p>
              <a:pPr algn="ctr">
                <a:defRPr/>
              </a:pPr>
              <a:r>
                <a:rPr lang="en-US" sz="750" dirty="0">
                  <a:solidFill>
                    <a:schemeClr val="tx1"/>
                  </a:solidFill>
                </a:rPr>
                <a:t>217</a:t>
              </a:r>
            </a:p>
          </p:txBody>
        </p:sp>
        <p:sp>
          <p:nvSpPr>
            <p:cNvPr id="45" name="Rectangle 44"/>
            <p:cNvSpPr/>
            <p:nvPr userDrawn="1"/>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200</a:t>
              </a:r>
            </a:p>
            <a:p>
              <a:pPr algn="ctr">
                <a:defRPr/>
              </a:pPr>
              <a:r>
                <a:rPr lang="en-US" sz="750" dirty="0">
                  <a:solidFill>
                    <a:schemeClr val="tx1"/>
                  </a:solidFill>
                </a:rPr>
                <a:t>200</a:t>
              </a:r>
            </a:p>
            <a:p>
              <a:pPr algn="ctr">
                <a:defRPr/>
              </a:pPr>
              <a:r>
                <a:rPr lang="en-US" sz="750" dirty="0">
                  <a:solidFill>
                    <a:schemeClr val="tx1"/>
                  </a:solidFill>
                </a:rPr>
                <a:t>200</a:t>
              </a:r>
            </a:p>
          </p:txBody>
        </p:sp>
        <p:sp>
          <p:nvSpPr>
            <p:cNvPr id="46" name="Rectangle 45"/>
            <p:cNvSpPr/>
            <p:nvPr userDrawn="1"/>
          </p:nvSpPr>
          <p:spPr>
            <a:xfrm>
              <a:off x="757770"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255</a:t>
              </a:r>
            </a:p>
            <a:p>
              <a:pPr algn="ctr">
                <a:defRPr/>
              </a:pPr>
              <a:r>
                <a:rPr lang="en-US" sz="750" dirty="0">
                  <a:solidFill>
                    <a:schemeClr val="tx1"/>
                  </a:solidFill>
                </a:rPr>
                <a:t>255</a:t>
              </a:r>
            </a:p>
            <a:p>
              <a:pPr algn="ctr">
                <a:defRPr/>
              </a:pPr>
              <a:r>
                <a:rPr lang="en-US" sz="750" dirty="0">
                  <a:solidFill>
                    <a:schemeClr val="tx1"/>
                  </a:solidFill>
                </a:rPr>
                <a:t>255</a:t>
              </a:r>
            </a:p>
          </p:txBody>
        </p:sp>
        <p:sp>
          <p:nvSpPr>
            <p:cNvPr id="47" name="Rectangle 46"/>
            <p:cNvSpPr/>
            <p:nvPr userDrawn="1"/>
          </p:nvSpPr>
          <p:spPr>
            <a:xfrm>
              <a:off x="1718737"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0</a:t>
              </a:r>
            </a:p>
            <a:p>
              <a:pPr algn="ctr">
                <a:defRPr/>
              </a:pPr>
              <a:r>
                <a:rPr lang="en-US" sz="750" dirty="0">
                  <a:solidFill>
                    <a:schemeClr val="bg1"/>
                  </a:solidFill>
                </a:rPr>
                <a:t>0</a:t>
              </a:r>
            </a:p>
            <a:p>
              <a:pPr algn="ctr">
                <a:defRPr/>
              </a:pPr>
              <a:r>
                <a:rPr lang="en-US" sz="750" dirty="0">
                  <a:solidFill>
                    <a:schemeClr val="bg1"/>
                  </a:solidFill>
                </a:rPr>
                <a:t>0</a:t>
              </a:r>
            </a:p>
          </p:txBody>
        </p:sp>
        <p:sp>
          <p:nvSpPr>
            <p:cNvPr id="48" name="Rectangle 47"/>
            <p:cNvSpPr/>
            <p:nvPr userDrawn="1"/>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163</a:t>
              </a:r>
            </a:p>
            <a:p>
              <a:pPr algn="ctr">
                <a:defRPr/>
              </a:pPr>
              <a:r>
                <a:rPr lang="en-US" sz="750" dirty="0">
                  <a:solidFill>
                    <a:schemeClr val="tx1"/>
                  </a:solidFill>
                </a:rPr>
                <a:t>163</a:t>
              </a:r>
            </a:p>
            <a:p>
              <a:pPr algn="ctr">
                <a:defRPr/>
              </a:pPr>
              <a:r>
                <a:rPr lang="en-US" sz="750" dirty="0">
                  <a:solidFill>
                    <a:schemeClr val="tx1"/>
                  </a:solidFill>
                </a:rPr>
                <a:t>163</a:t>
              </a:r>
            </a:p>
          </p:txBody>
        </p:sp>
        <p:sp>
          <p:nvSpPr>
            <p:cNvPr id="49" name="Rectangle 48"/>
            <p:cNvSpPr/>
            <p:nvPr userDrawn="1"/>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131</a:t>
              </a:r>
            </a:p>
            <a:p>
              <a:pPr algn="ctr">
                <a:defRPr/>
              </a:pPr>
              <a:r>
                <a:rPr lang="en-US" sz="750" dirty="0">
                  <a:solidFill>
                    <a:schemeClr val="bg1"/>
                  </a:solidFill>
                </a:rPr>
                <a:t>132</a:t>
              </a:r>
            </a:p>
            <a:p>
              <a:pPr algn="ctr">
                <a:defRPr/>
              </a:pPr>
              <a:r>
                <a:rPr lang="en-US" sz="750" dirty="0">
                  <a:solidFill>
                    <a:schemeClr val="bg1"/>
                  </a:solidFill>
                </a:rPr>
                <a:t>122</a:t>
              </a:r>
            </a:p>
          </p:txBody>
        </p:sp>
        <p:sp>
          <p:nvSpPr>
            <p:cNvPr id="50" name="Rectangle 49"/>
            <p:cNvSpPr/>
            <p:nvPr userDrawn="1"/>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239</a:t>
              </a:r>
            </a:p>
            <a:p>
              <a:pPr algn="ctr">
                <a:defRPr/>
              </a:pPr>
              <a:r>
                <a:rPr lang="en-US" sz="750" dirty="0">
                  <a:solidFill>
                    <a:schemeClr val="tx1"/>
                  </a:solidFill>
                </a:rPr>
                <a:t>65</a:t>
              </a:r>
            </a:p>
            <a:p>
              <a:pPr algn="ctr">
                <a:defRPr/>
              </a:pPr>
              <a:r>
                <a:rPr lang="en-US" sz="750" dirty="0">
                  <a:solidFill>
                    <a:schemeClr val="tx1"/>
                  </a:solidFill>
                </a:rPr>
                <a:t>53</a:t>
              </a:r>
            </a:p>
          </p:txBody>
        </p:sp>
        <p:sp>
          <p:nvSpPr>
            <p:cNvPr id="51" name="Rectangle 50"/>
            <p:cNvSpPr/>
            <p:nvPr userDrawn="1"/>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110</a:t>
              </a:r>
            </a:p>
            <a:p>
              <a:pPr algn="ctr">
                <a:defRPr/>
              </a:pPr>
              <a:r>
                <a:rPr lang="en-US" sz="750" dirty="0">
                  <a:solidFill>
                    <a:schemeClr val="tx1"/>
                  </a:solidFill>
                </a:rPr>
                <a:t>135</a:t>
              </a:r>
            </a:p>
            <a:p>
              <a:pPr algn="ctr">
                <a:defRPr/>
              </a:pPr>
              <a:r>
                <a:rPr lang="en-US" sz="750" dirty="0">
                  <a:solidFill>
                    <a:schemeClr val="tx1"/>
                  </a:solidFill>
                </a:rPr>
                <a:t>120</a:t>
              </a:r>
            </a:p>
          </p:txBody>
        </p:sp>
        <p:sp>
          <p:nvSpPr>
            <p:cNvPr id="52" name="Rectangle 51"/>
            <p:cNvSpPr/>
            <p:nvPr userDrawn="1"/>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112</a:t>
              </a:r>
            </a:p>
            <a:p>
              <a:pPr algn="ctr">
                <a:defRPr/>
              </a:pPr>
              <a:r>
                <a:rPr lang="en-US" sz="750" dirty="0">
                  <a:solidFill>
                    <a:schemeClr val="tx1"/>
                  </a:solidFill>
                </a:rPr>
                <a:t>92</a:t>
              </a:r>
            </a:p>
            <a:p>
              <a:pPr algn="ctr">
                <a:defRPr/>
              </a:pPr>
              <a:r>
                <a:rPr lang="en-US" sz="750" dirty="0">
                  <a:solidFill>
                    <a:schemeClr val="tx1"/>
                  </a:solidFill>
                </a:rPr>
                <a:t>56</a:t>
              </a:r>
            </a:p>
          </p:txBody>
        </p:sp>
        <p:sp>
          <p:nvSpPr>
            <p:cNvPr id="53" name="Rectangle 52"/>
            <p:cNvSpPr/>
            <p:nvPr userDrawn="1"/>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62</a:t>
              </a:r>
            </a:p>
            <a:p>
              <a:pPr algn="ctr">
                <a:defRPr/>
              </a:pPr>
              <a:r>
                <a:rPr lang="en-US" sz="750" dirty="0">
                  <a:solidFill>
                    <a:schemeClr val="tx1"/>
                  </a:solidFill>
                </a:rPr>
                <a:t>102</a:t>
              </a:r>
            </a:p>
            <a:p>
              <a:pPr algn="ctr">
                <a:defRPr/>
              </a:pPr>
              <a:r>
                <a:rPr lang="en-US" sz="750" dirty="0">
                  <a:solidFill>
                    <a:schemeClr val="tx1"/>
                  </a:solidFill>
                </a:rPr>
                <a:t>130</a:t>
              </a:r>
            </a:p>
          </p:txBody>
        </p:sp>
        <p:sp>
          <p:nvSpPr>
            <p:cNvPr id="56" name="Rectangle 55"/>
            <p:cNvSpPr/>
            <p:nvPr userDrawn="1"/>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102</a:t>
              </a:r>
            </a:p>
            <a:p>
              <a:pPr algn="ctr">
                <a:defRPr/>
              </a:pPr>
              <a:r>
                <a:rPr lang="en-US" sz="750" dirty="0">
                  <a:solidFill>
                    <a:schemeClr val="bg1"/>
                  </a:solidFill>
                </a:rPr>
                <a:t>56</a:t>
              </a:r>
            </a:p>
            <a:p>
              <a:pPr algn="ctr">
                <a:defRPr/>
              </a:pPr>
              <a:r>
                <a:rPr lang="en-US" sz="750" dirty="0">
                  <a:solidFill>
                    <a:schemeClr val="bg1"/>
                  </a:solidFill>
                </a:rPr>
                <a:t>48</a:t>
              </a:r>
            </a:p>
          </p:txBody>
        </p:sp>
        <p:sp>
          <p:nvSpPr>
            <p:cNvPr id="57" name="Rectangle 56"/>
            <p:cNvSpPr/>
            <p:nvPr userDrawn="1"/>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130</a:t>
              </a:r>
            </a:p>
            <a:p>
              <a:pPr algn="ctr">
                <a:defRPr/>
              </a:pPr>
              <a:r>
                <a:rPr lang="en-US" sz="750" dirty="0">
                  <a:solidFill>
                    <a:schemeClr val="tx1"/>
                  </a:solidFill>
                </a:rPr>
                <a:t>120</a:t>
              </a:r>
            </a:p>
            <a:p>
              <a:pPr algn="ctr">
                <a:defRPr/>
              </a:pPr>
              <a:r>
                <a:rPr lang="en-US" sz="750" dirty="0">
                  <a:solidFill>
                    <a:schemeClr val="tx1"/>
                  </a:solidFill>
                </a:rPr>
                <a:t>111</a:t>
              </a:r>
            </a:p>
          </p:txBody>
        </p:sp>
        <p:sp>
          <p:nvSpPr>
            <p:cNvPr id="59" name="Rectangle 58"/>
            <p:cNvSpPr/>
            <p:nvPr userDrawn="1"/>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237</a:t>
              </a:r>
            </a:p>
            <a:p>
              <a:pPr algn="ctr">
                <a:defRPr/>
              </a:pPr>
              <a:r>
                <a:rPr lang="en-US" sz="750" dirty="0">
                  <a:solidFill>
                    <a:schemeClr val="tx1"/>
                  </a:solidFill>
                </a:rPr>
                <a:t>237</a:t>
              </a:r>
            </a:p>
            <a:p>
              <a:pPr algn="ctr">
                <a:defRPr/>
              </a:pPr>
              <a:r>
                <a:rPr lang="en-US" sz="750" dirty="0">
                  <a:solidFill>
                    <a:schemeClr val="tx1"/>
                  </a:solidFill>
                </a:rPr>
                <a:t>237</a:t>
              </a:r>
            </a:p>
          </p:txBody>
        </p:sp>
        <p:sp>
          <p:nvSpPr>
            <p:cNvPr id="60" name="Rectangle 59"/>
            <p:cNvSpPr/>
            <p:nvPr userDrawn="1"/>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80</a:t>
              </a:r>
            </a:p>
            <a:p>
              <a:pPr algn="ctr">
                <a:defRPr/>
              </a:pPr>
              <a:r>
                <a:rPr lang="en-US" sz="750" dirty="0">
                  <a:solidFill>
                    <a:schemeClr val="tx1"/>
                  </a:solidFill>
                </a:rPr>
                <a:t>119</a:t>
              </a:r>
            </a:p>
            <a:p>
              <a:pPr algn="ctr">
                <a:defRPr/>
              </a:pPr>
              <a:r>
                <a:rPr lang="en-US" sz="750" dirty="0">
                  <a:solidFill>
                    <a:schemeClr val="tx1"/>
                  </a:solidFill>
                </a:rPr>
                <a:t>27</a:t>
              </a:r>
            </a:p>
          </p:txBody>
        </p:sp>
        <p:sp>
          <p:nvSpPr>
            <p:cNvPr id="61" name="Rectangle 60"/>
            <p:cNvSpPr/>
            <p:nvPr userDrawn="1"/>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252</a:t>
              </a:r>
            </a:p>
            <a:p>
              <a:pPr algn="ctr">
                <a:defRPr/>
              </a:pPr>
              <a:r>
                <a:rPr lang="en-US" sz="750" dirty="0">
                  <a:solidFill>
                    <a:schemeClr val="tx1"/>
                  </a:solidFill>
                </a:rPr>
                <a:t>174</a:t>
              </a:r>
            </a:p>
            <a:p>
              <a:pPr algn="ctr">
                <a:defRPr/>
              </a:pPr>
              <a:r>
                <a:rPr lang="en-US" sz="750" dirty="0">
                  <a:solidFill>
                    <a:schemeClr val="tx1"/>
                  </a:solidFill>
                </a:rPr>
                <a:t>.59</a:t>
              </a:r>
            </a:p>
          </p:txBody>
        </p:sp>
      </p:grpSp>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dt="0"/>
  <p:txStyles>
    <p:titleStyle>
      <a:lvl1pPr algn="l" defTabSz="685800" rtl="0" eaLnBrk="1" latinLnBrk="0" hangingPunct="1">
        <a:lnSpc>
          <a:spcPct val="100000"/>
        </a:lnSpc>
        <a:spcBef>
          <a:spcPct val="0"/>
        </a:spcBef>
        <a:buNone/>
        <a:defRPr sz="27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5ACBF0"/>
          </p15:clr>
        </p15:guide>
        <p15:guide id="2" pos="61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245539" y="165467"/>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3316" y="6470431"/>
            <a:ext cx="3867149"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dirty="0"/>
              <a:t>File Name</a:t>
            </a:r>
          </a:p>
        </p:txBody>
      </p:sp>
      <p:sp>
        <p:nvSpPr>
          <p:cNvPr id="6" name="Slide Number Placeholder 5"/>
          <p:cNvSpPr>
            <a:spLocks noGrp="1"/>
          </p:cNvSpPr>
          <p:nvPr>
            <p:ph type="sldNum" sz="quarter" idx="4"/>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7"/>
          <a:srcRect/>
          <a:stretch>
            <a:fillRect/>
          </a:stretch>
        </p:blipFill>
        <p:spPr bwMode="auto">
          <a:xfrm>
            <a:off x="6079067" y="3416305"/>
            <a:ext cx="25400" cy="3175"/>
          </a:xfrm>
          <a:prstGeom prst="rect">
            <a:avLst/>
          </a:prstGeom>
          <a:noFill/>
          <a:ln w="9525">
            <a:noFill/>
            <a:miter lim="800000"/>
            <a:headEnd/>
            <a:tailEnd/>
          </a:ln>
        </p:spPr>
      </p:pic>
      <p:grpSp>
        <p:nvGrpSpPr>
          <p:cNvPr id="15" name="Group 14"/>
          <p:cNvGrpSpPr/>
          <p:nvPr userDrawn="1"/>
        </p:nvGrpSpPr>
        <p:grpSpPr>
          <a:xfrm>
            <a:off x="9293309" y="5638800"/>
            <a:ext cx="2551391" cy="1083709"/>
            <a:chOff x="9293309" y="4602480"/>
            <a:chExt cx="2551391" cy="1083709"/>
          </a:xfrm>
        </p:grpSpPr>
        <p:pic>
          <p:nvPicPr>
            <p:cNvPr id="16" name="Picture 15"/>
            <p:cNvPicPr>
              <a:picLocks noChangeAspect="1"/>
            </p:cNvPicPr>
            <p:nvPr userDrawn="1"/>
          </p:nvPicPr>
          <p:blipFill>
            <a:blip r:embed="rId28"/>
            <a:stretch>
              <a:fillRect/>
            </a:stretch>
          </p:blipFill>
          <p:spPr>
            <a:xfrm>
              <a:off x="9293309" y="4661544"/>
              <a:ext cx="1268983" cy="1024645"/>
            </a:xfrm>
            <a:prstGeom prst="rect">
              <a:avLst/>
            </a:prstGeom>
          </p:spPr>
        </p:pic>
        <p:pic>
          <p:nvPicPr>
            <p:cNvPr id="17" name="Picture 16"/>
            <p:cNvPicPr>
              <a:picLocks noChangeAspect="1"/>
            </p:cNvPicPr>
            <p:nvPr userDrawn="1"/>
          </p:nvPicPr>
          <p:blipFill>
            <a:blip r:embed="rId29"/>
            <a:stretch>
              <a:fillRect/>
            </a:stretch>
          </p:blipFill>
          <p:spPr>
            <a:xfrm>
              <a:off x="10531812" y="4602480"/>
              <a:ext cx="1312888" cy="1055143"/>
            </a:xfrm>
            <a:prstGeom prst="rect">
              <a:avLst/>
            </a:prstGeom>
          </p:spPr>
        </p:pic>
      </p:grpSp>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 id="2147484301" r:id="rId24"/>
  </p:sldLayoutIdLst>
  <p:hf hdr="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userDrawn="1">
          <p15:clr>
            <a:srgbClr val="5ACBF0"/>
          </p15:clr>
        </p15:guide>
        <p15:guide id="2" pos="7296"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11">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Slide Number Placeholder 5"/>
          <p:cNvSpPr>
            <a:spLocks noGrp="1"/>
          </p:cNvSpPr>
          <p:nvPr>
            <p:ph type="sldNum" sz="quarter" idx="4"/>
          </p:nvPr>
        </p:nvSpPr>
        <p:spPr>
          <a:xfrm>
            <a:off x="11074399" y="228605"/>
            <a:ext cx="977900" cy="365125"/>
          </a:xfrm>
          <a:prstGeom prst="rect">
            <a:avLst/>
          </a:prstGeom>
        </p:spPr>
        <p:txBody>
          <a:bodyPr/>
          <a:lstStyle>
            <a:lvl1pPr algn="r">
              <a:defRPr sz="750">
                <a:solidFill>
                  <a:schemeClr val="bg1"/>
                </a:solidFill>
              </a:defRPr>
            </a:lvl1pPr>
          </a:lstStyle>
          <a:p>
            <a:fld id="{0D0E9D3B-CB56-40AE-B0A9-8DA5E1AEFDB7}" type="slidenum">
              <a:rPr lang="en-US" smtClean="0"/>
              <a:pPr/>
              <a:t>‹#›</a:t>
            </a:fld>
            <a:endParaRPr lang="en-US" dirty="0"/>
          </a:p>
        </p:txBody>
      </p:sp>
      <p:sp>
        <p:nvSpPr>
          <p:cNvPr id="20" name="Footer Placeholder 19"/>
          <p:cNvSpPr>
            <a:spLocks noGrp="1"/>
          </p:cNvSpPr>
          <p:nvPr>
            <p:ph type="ftr" sz="quarter" idx="3"/>
          </p:nvPr>
        </p:nvSpPr>
        <p:spPr>
          <a:xfrm>
            <a:off x="165103" y="6356355"/>
            <a:ext cx="4214284" cy="365125"/>
          </a:xfrm>
          <a:prstGeom prst="rect">
            <a:avLst/>
          </a:prstGeom>
        </p:spPr>
        <p:txBody>
          <a:bodyPr vert="horz" lIns="91440" tIns="45720" rIns="91440" bIns="45720" rtlCol="0" anchor="ctr"/>
          <a:lstStyle>
            <a:lvl1pPr algn="l">
              <a:defRPr sz="750">
                <a:solidFill>
                  <a:schemeClr val="bg1"/>
                </a:solidFill>
              </a:defRPr>
            </a:lvl1pPr>
          </a:lstStyle>
          <a:p>
            <a:r>
              <a:rPr lang="en-US"/>
              <a:t>File Name</a:t>
            </a:r>
            <a:endParaRPr lang="en-US" dirty="0"/>
          </a:p>
        </p:txBody>
      </p:sp>
      <p:pic>
        <p:nvPicPr>
          <p:cNvPr id="58" name="Picture 6"/>
          <p:cNvPicPr>
            <a:picLocks noChangeAspect="1"/>
          </p:cNvPicPr>
          <p:nvPr/>
        </p:nvPicPr>
        <p:blipFill>
          <a:blip r:embed="rId12"/>
          <a:srcRect/>
          <a:stretch>
            <a:fillRect/>
          </a:stretch>
        </p:blipFill>
        <p:spPr bwMode="auto">
          <a:xfrm>
            <a:off x="6079067" y="3416305"/>
            <a:ext cx="25400" cy="3175"/>
          </a:xfrm>
          <a:prstGeom prst="rect">
            <a:avLst/>
          </a:prstGeom>
          <a:noFill/>
          <a:ln w="9525">
            <a:noFill/>
            <a:miter lim="800000"/>
            <a:headEnd/>
            <a:tailEnd/>
          </a:ln>
        </p:spPr>
      </p:pic>
      <p:sp>
        <p:nvSpPr>
          <p:cNvPr id="40" name="Rounded Rectangle 39"/>
          <p:cNvSpPr/>
          <p:nvPr/>
        </p:nvSpPr>
        <p:spPr>
          <a:xfrm>
            <a:off x="603890" y="411167"/>
            <a:ext cx="11001153"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11228" y="5618576"/>
            <a:ext cx="1386605" cy="1118088"/>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77309" y="5673790"/>
            <a:ext cx="1318131" cy="1062874"/>
          </a:xfrm>
          <a:prstGeom prst="rect">
            <a:avLst/>
          </a:prstGeom>
        </p:spPr>
      </p:pic>
      <p:sp>
        <p:nvSpPr>
          <p:cNvPr id="41" name="Title Placeholder 17"/>
          <p:cNvSpPr>
            <a:spLocks noGrp="1"/>
          </p:cNvSpPr>
          <p:nvPr>
            <p:ph type="title"/>
          </p:nvPr>
        </p:nvSpPr>
        <p:spPr>
          <a:xfrm>
            <a:off x="609600" y="419100"/>
            <a:ext cx="9144000" cy="25527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42" name="Text Placeholder 18"/>
          <p:cNvSpPr>
            <a:spLocks noGrp="1"/>
          </p:cNvSpPr>
          <p:nvPr>
            <p:ph type="body" idx="1"/>
          </p:nvPr>
        </p:nvSpPr>
        <p:spPr>
          <a:xfrm>
            <a:off x="609600" y="3200400"/>
            <a:ext cx="9144000" cy="1562100"/>
          </a:xfrm>
          <a:prstGeom prst="rect">
            <a:avLst/>
          </a:prstGeom>
        </p:spPr>
        <p:txBody>
          <a:bodyPr vert="horz" lIns="91440" tIns="45720" rIns="91440" bIns="45720" rtlCol="0">
            <a:normAutofit/>
          </a:bodyPr>
          <a:lstStyle/>
          <a:p>
            <a:pPr lvl="0"/>
            <a:r>
              <a:rPr lang="en-US" dirty="0"/>
              <a:t>Click to edit Master text styles</a:t>
            </a:r>
          </a:p>
        </p:txBody>
      </p:sp>
      <p:grpSp>
        <p:nvGrpSpPr>
          <p:cNvPr id="43" name="Group 42"/>
          <p:cNvGrpSpPr/>
          <p:nvPr/>
        </p:nvGrpSpPr>
        <p:grpSpPr>
          <a:xfrm>
            <a:off x="832198" y="1304095"/>
            <a:ext cx="9393766" cy="1245799"/>
            <a:chOff x="757770" y="1707600"/>
            <a:chExt cx="9393766" cy="1245799"/>
          </a:xfrm>
        </p:grpSpPr>
        <p:sp>
          <p:nvSpPr>
            <p:cNvPr id="44" name="Rectangle 43"/>
            <p:cNvSpPr/>
            <p:nvPr userDrawn="1"/>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217</a:t>
              </a:r>
            </a:p>
            <a:p>
              <a:pPr algn="ctr">
                <a:defRPr/>
              </a:pPr>
              <a:r>
                <a:rPr lang="en-US" sz="750" dirty="0">
                  <a:solidFill>
                    <a:schemeClr val="tx1"/>
                  </a:solidFill>
                </a:rPr>
                <a:t>217</a:t>
              </a:r>
            </a:p>
            <a:p>
              <a:pPr algn="ctr">
                <a:defRPr/>
              </a:pPr>
              <a:r>
                <a:rPr lang="en-US" sz="750" dirty="0">
                  <a:solidFill>
                    <a:schemeClr val="tx1"/>
                  </a:solidFill>
                </a:rPr>
                <a:t>217</a:t>
              </a:r>
            </a:p>
          </p:txBody>
        </p:sp>
        <p:sp>
          <p:nvSpPr>
            <p:cNvPr id="45" name="Rectangle 44"/>
            <p:cNvSpPr/>
            <p:nvPr userDrawn="1"/>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200</a:t>
              </a:r>
            </a:p>
            <a:p>
              <a:pPr algn="ctr">
                <a:defRPr/>
              </a:pPr>
              <a:r>
                <a:rPr lang="en-US" sz="750" dirty="0">
                  <a:solidFill>
                    <a:schemeClr val="tx1"/>
                  </a:solidFill>
                </a:rPr>
                <a:t>200</a:t>
              </a:r>
            </a:p>
            <a:p>
              <a:pPr algn="ctr">
                <a:defRPr/>
              </a:pPr>
              <a:r>
                <a:rPr lang="en-US" sz="750" dirty="0">
                  <a:solidFill>
                    <a:schemeClr val="tx1"/>
                  </a:solidFill>
                </a:rPr>
                <a:t>200</a:t>
              </a:r>
            </a:p>
          </p:txBody>
        </p:sp>
        <p:sp>
          <p:nvSpPr>
            <p:cNvPr id="46" name="Rectangle 45"/>
            <p:cNvSpPr/>
            <p:nvPr userDrawn="1"/>
          </p:nvSpPr>
          <p:spPr>
            <a:xfrm>
              <a:off x="757770"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255</a:t>
              </a:r>
            </a:p>
            <a:p>
              <a:pPr algn="ctr">
                <a:defRPr/>
              </a:pPr>
              <a:r>
                <a:rPr lang="en-US" sz="750" dirty="0">
                  <a:solidFill>
                    <a:schemeClr val="tx1"/>
                  </a:solidFill>
                </a:rPr>
                <a:t>255</a:t>
              </a:r>
            </a:p>
            <a:p>
              <a:pPr algn="ctr">
                <a:defRPr/>
              </a:pPr>
              <a:r>
                <a:rPr lang="en-US" sz="750" dirty="0">
                  <a:solidFill>
                    <a:schemeClr val="tx1"/>
                  </a:solidFill>
                </a:rPr>
                <a:t>255</a:t>
              </a:r>
            </a:p>
          </p:txBody>
        </p:sp>
        <p:sp>
          <p:nvSpPr>
            <p:cNvPr id="47" name="Rectangle 46"/>
            <p:cNvSpPr/>
            <p:nvPr userDrawn="1"/>
          </p:nvSpPr>
          <p:spPr>
            <a:xfrm>
              <a:off x="1718737"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0</a:t>
              </a:r>
            </a:p>
            <a:p>
              <a:pPr algn="ctr">
                <a:defRPr/>
              </a:pPr>
              <a:r>
                <a:rPr lang="en-US" sz="750" dirty="0">
                  <a:solidFill>
                    <a:schemeClr val="bg1"/>
                  </a:solidFill>
                </a:rPr>
                <a:t>0</a:t>
              </a:r>
            </a:p>
            <a:p>
              <a:pPr algn="ctr">
                <a:defRPr/>
              </a:pPr>
              <a:r>
                <a:rPr lang="en-US" sz="750" dirty="0">
                  <a:solidFill>
                    <a:schemeClr val="bg1"/>
                  </a:solidFill>
                </a:rPr>
                <a:t>0</a:t>
              </a:r>
            </a:p>
          </p:txBody>
        </p:sp>
        <p:sp>
          <p:nvSpPr>
            <p:cNvPr id="48" name="Rectangle 47"/>
            <p:cNvSpPr/>
            <p:nvPr userDrawn="1"/>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163</a:t>
              </a:r>
            </a:p>
            <a:p>
              <a:pPr algn="ctr">
                <a:defRPr/>
              </a:pPr>
              <a:r>
                <a:rPr lang="en-US" sz="750" dirty="0">
                  <a:solidFill>
                    <a:schemeClr val="tx1"/>
                  </a:solidFill>
                </a:rPr>
                <a:t>163</a:t>
              </a:r>
            </a:p>
            <a:p>
              <a:pPr algn="ctr">
                <a:defRPr/>
              </a:pPr>
              <a:r>
                <a:rPr lang="en-US" sz="750" dirty="0">
                  <a:solidFill>
                    <a:schemeClr val="tx1"/>
                  </a:solidFill>
                </a:rPr>
                <a:t>163</a:t>
              </a:r>
            </a:p>
          </p:txBody>
        </p:sp>
        <p:sp>
          <p:nvSpPr>
            <p:cNvPr id="49" name="Rectangle 48"/>
            <p:cNvSpPr/>
            <p:nvPr userDrawn="1"/>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131</a:t>
              </a:r>
            </a:p>
            <a:p>
              <a:pPr algn="ctr">
                <a:defRPr/>
              </a:pPr>
              <a:r>
                <a:rPr lang="en-US" sz="750" dirty="0">
                  <a:solidFill>
                    <a:schemeClr val="bg1"/>
                  </a:solidFill>
                </a:rPr>
                <a:t>132</a:t>
              </a:r>
            </a:p>
            <a:p>
              <a:pPr algn="ctr">
                <a:defRPr/>
              </a:pPr>
              <a:r>
                <a:rPr lang="en-US" sz="750" dirty="0">
                  <a:solidFill>
                    <a:schemeClr val="bg1"/>
                  </a:solidFill>
                </a:rPr>
                <a:t>122</a:t>
              </a:r>
            </a:p>
          </p:txBody>
        </p:sp>
        <p:sp>
          <p:nvSpPr>
            <p:cNvPr id="50" name="Rectangle 49"/>
            <p:cNvSpPr/>
            <p:nvPr userDrawn="1"/>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239</a:t>
              </a:r>
            </a:p>
            <a:p>
              <a:pPr algn="ctr">
                <a:defRPr/>
              </a:pPr>
              <a:r>
                <a:rPr lang="en-US" sz="750" dirty="0">
                  <a:solidFill>
                    <a:schemeClr val="tx1"/>
                  </a:solidFill>
                </a:rPr>
                <a:t>65</a:t>
              </a:r>
            </a:p>
            <a:p>
              <a:pPr algn="ctr">
                <a:defRPr/>
              </a:pPr>
              <a:r>
                <a:rPr lang="en-US" sz="750" dirty="0">
                  <a:solidFill>
                    <a:schemeClr val="tx1"/>
                  </a:solidFill>
                </a:rPr>
                <a:t>53</a:t>
              </a:r>
            </a:p>
          </p:txBody>
        </p:sp>
        <p:sp>
          <p:nvSpPr>
            <p:cNvPr id="51" name="Rectangle 50"/>
            <p:cNvSpPr/>
            <p:nvPr userDrawn="1"/>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110</a:t>
              </a:r>
            </a:p>
            <a:p>
              <a:pPr algn="ctr">
                <a:defRPr/>
              </a:pPr>
              <a:r>
                <a:rPr lang="en-US" sz="750" dirty="0">
                  <a:solidFill>
                    <a:schemeClr val="tx1"/>
                  </a:solidFill>
                </a:rPr>
                <a:t>135</a:t>
              </a:r>
            </a:p>
            <a:p>
              <a:pPr algn="ctr">
                <a:defRPr/>
              </a:pPr>
              <a:r>
                <a:rPr lang="en-US" sz="750" dirty="0">
                  <a:solidFill>
                    <a:schemeClr val="tx1"/>
                  </a:solidFill>
                </a:rPr>
                <a:t>120</a:t>
              </a:r>
            </a:p>
          </p:txBody>
        </p:sp>
        <p:sp>
          <p:nvSpPr>
            <p:cNvPr id="52" name="Rectangle 51"/>
            <p:cNvSpPr/>
            <p:nvPr userDrawn="1"/>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112</a:t>
              </a:r>
            </a:p>
            <a:p>
              <a:pPr algn="ctr">
                <a:defRPr/>
              </a:pPr>
              <a:r>
                <a:rPr lang="en-US" sz="750" dirty="0">
                  <a:solidFill>
                    <a:schemeClr val="tx1"/>
                  </a:solidFill>
                </a:rPr>
                <a:t>92</a:t>
              </a:r>
            </a:p>
            <a:p>
              <a:pPr algn="ctr">
                <a:defRPr/>
              </a:pPr>
              <a:r>
                <a:rPr lang="en-US" sz="750" dirty="0">
                  <a:solidFill>
                    <a:schemeClr val="tx1"/>
                  </a:solidFill>
                </a:rPr>
                <a:t>56</a:t>
              </a:r>
            </a:p>
          </p:txBody>
        </p:sp>
        <p:sp>
          <p:nvSpPr>
            <p:cNvPr id="53" name="Rectangle 52"/>
            <p:cNvSpPr/>
            <p:nvPr userDrawn="1"/>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62</a:t>
              </a:r>
            </a:p>
            <a:p>
              <a:pPr algn="ctr">
                <a:defRPr/>
              </a:pPr>
              <a:r>
                <a:rPr lang="en-US" sz="750" dirty="0">
                  <a:solidFill>
                    <a:schemeClr val="tx1"/>
                  </a:solidFill>
                </a:rPr>
                <a:t>102</a:t>
              </a:r>
            </a:p>
            <a:p>
              <a:pPr algn="ctr">
                <a:defRPr/>
              </a:pPr>
              <a:r>
                <a:rPr lang="en-US" sz="750" dirty="0">
                  <a:solidFill>
                    <a:schemeClr val="tx1"/>
                  </a:solidFill>
                </a:rPr>
                <a:t>130</a:t>
              </a:r>
            </a:p>
          </p:txBody>
        </p:sp>
        <p:sp>
          <p:nvSpPr>
            <p:cNvPr id="56" name="Rectangle 55"/>
            <p:cNvSpPr/>
            <p:nvPr userDrawn="1"/>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102</a:t>
              </a:r>
            </a:p>
            <a:p>
              <a:pPr algn="ctr">
                <a:defRPr/>
              </a:pPr>
              <a:r>
                <a:rPr lang="en-US" sz="750" dirty="0">
                  <a:solidFill>
                    <a:schemeClr val="bg1"/>
                  </a:solidFill>
                </a:rPr>
                <a:t>56</a:t>
              </a:r>
            </a:p>
            <a:p>
              <a:pPr algn="ctr">
                <a:defRPr/>
              </a:pPr>
              <a:r>
                <a:rPr lang="en-US" sz="750" dirty="0">
                  <a:solidFill>
                    <a:schemeClr val="bg1"/>
                  </a:solidFill>
                </a:rPr>
                <a:t>48</a:t>
              </a:r>
            </a:p>
          </p:txBody>
        </p:sp>
        <p:sp>
          <p:nvSpPr>
            <p:cNvPr id="57" name="Rectangle 56"/>
            <p:cNvSpPr/>
            <p:nvPr userDrawn="1"/>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130</a:t>
              </a:r>
            </a:p>
            <a:p>
              <a:pPr algn="ctr">
                <a:defRPr/>
              </a:pPr>
              <a:r>
                <a:rPr lang="en-US" sz="750" dirty="0">
                  <a:solidFill>
                    <a:schemeClr val="tx1"/>
                  </a:solidFill>
                </a:rPr>
                <a:t>120</a:t>
              </a:r>
            </a:p>
            <a:p>
              <a:pPr algn="ctr">
                <a:defRPr/>
              </a:pPr>
              <a:r>
                <a:rPr lang="en-US" sz="750" dirty="0">
                  <a:solidFill>
                    <a:schemeClr val="tx1"/>
                  </a:solidFill>
                </a:rPr>
                <a:t>111</a:t>
              </a:r>
            </a:p>
          </p:txBody>
        </p:sp>
        <p:sp>
          <p:nvSpPr>
            <p:cNvPr id="59" name="Rectangle 58"/>
            <p:cNvSpPr/>
            <p:nvPr userDrawn="1"/>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237</a:t>
              </a:r>
            </a:p>
            <a:p>
              <a:pPr algn="ctr">
                <a:defRPr/>
              </a:pPr>
              <a:r>
                <a:rPr lang="en-US" sz="750" dirty="0">
                  <a:solidFill>
                    <a:schemeClr val="tx1"/>
                  </a:solidFill>
                </a:rPr>
                <a:t>237</a:t>
              </a:r>
            </a:p>
            <a:p>
              <a:pPr algn="ctr">
                <a:defRPr/>
              </a:pPr>
              <a:r>
                <a:rPr lang="en-US" sz="750" dirty="0">
                  <a:solidFill>
                    <a:schemeClr val="tx1"/>
                  </a:solidFill>
                </a:rPr>
                <a:t>237</a:t>
              </a:r>
            </a:p>
          </p:txBody>
        </p:sp>
        <p:sp>
          <p:nvSpPr>
            <p:cNvPr id="60" name="Rectangle 59"/>
            <p:cNvSpPr/>
            <p:nvPr userDrawn="1"/>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80</a:t>
              </a:r>
            </a:p>
            <a:p>
              <a:pPr algn="ctr">
                <a:defRPr/>
              </a:pPr>
              <a:r>
                <a:rPr lang="en-US" sz="750" dirty="0">
                  <a:solidFill>
                    <a:schemeClr val="tx1"/>
                  </a:solidFill>
                </a:rPr>
                <a:t>119</a:t>
              </a:r>
            </a:p>
            <a:p>
              <a:pPr algn="ctr">
                <a:defRPr/>
              </a:pPr>
              <a:r>
                <a:rPr lang="en-US" sz="750" dirty="0">
                  <a:solidFill>
                    <a:schemeClr val="tx1"/>
                  </a:solidFill>
                </a:rPr>
                <a:t>27</a:t>
              </a:r>
            </a:p>
          </p:txBody>
        </p:sp>
        <p:sp>
          <p:nvSpPr>
            <p:cNvPr id="61" name="Rectangle 60"/>
            <p:cNvSpPr/>
            <p:nvPr userDrawn="1"/>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252</a:t>
              </a:r>
            </a:p>
            <a:p>
              <a:pPr algn="ctr">
                <a:defRPr/>
              </a:pPr>
              <a:r>
                <a:rPr lang="en-US" sz="750" dirty="0">
                  <a:solidFill>
                    <a:schemeClr val="tx1"/>
                  </a:solidFill>
                </a:rPr>
                <a:t>174</a:t>
              </a:r>
            </a:p>
            <a:p>
              <a:pPr algn="ctr">
                <a:defRPr/>
              </a:pPr>
              <a:r>
                <a:rPr lang="en-US" sz="750" dirty="0">
                  <a:solidFill>
                    <a:schemeClr val="tx1"/>
                  </a:solidFill>
                </a:rPr>
                <a:t>.59</a:t>
              </a:r>
            </a:p>
          </p:txBody>
        </p:sp>
      </p:grpSp>
      <p:pic>
        <p:nvPicPr>
          <p:cNvPr id="27" name="Picture 26"/>
          <p:cNvPicPr>
            <a:picLocks noChangeAspect="1"/>
          </p:cNvPicPr>
          <p:nvPr userDrawn="1"/>
        </p:nvPicPr>
        <p:blipFill>
          <a:blip r:embed="rId11">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6"/>
          <p:cNvPicPr>
            <a:picLocks noChangeAspect="1"/>
          </p:cNvPicPr>
          <p:nvPr userDrawn="1"/>
        </p:nvPicPr>
        <p:blipFill>
          <a:blip r:embed="rId12"/>
          <a:srcRect/>
          <a:stretch>
            <a:fillRect/>
          </a:stretch>
        </p:blipFill>
        <p:spPr bwMode="auto">
          <a:xfrm>
            <a:off x="6079067" y="3416305"/>
            <a:ext cx="25400" cy="3175"/>
          </a:xfrm>
          <a:prstGeom prst="rect">
            <a:avLst/>
          </a:prstGeom>
          <a:noFill/>
          <a:ln w="9525">
            <a:noFill/>
            <a:miter lim="800000"/>
            <a:headEnd/>
            <a:tailEnd/>
          </a:ln>
        </p:spPr>
      </p:pic>
      <p:sp>
        <p:nvSpPr>
          <p:cNvPr id="29" name="Rounded Rectangle 28"/>
          <p:cNvSpPr/>
          <p:nvPr userDrawn="1"/>
        </p:nvSpPr>
        <p:spPr>
          <a:xfrm>
            <a:off x="603890" y="411167"/>
            <a:ext cx="11001153"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11228" y="5618576"/>
            <a:ext cx="1386605" cy="1118088"/>
          </a:xfrm>
          <a:prstGeom prst="rect">
            <a:avLst/>
          </a:prstGeom>
        </p:spPr>
      </p:pic>
      <p:pic>
        <p:nvPicPr>
          <p:cNvPr id="31" name="Picture 3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277309" y="5673790"/>
            <a:ext cx="1318131" cy="1062874"/>
          </a:xfrm>
          <a:prstGeom prst="rect">
            <a:avLst/>
          </a:prstGeom>
        </p:spPr>
      </p:pic>
      <p:grpSp>
        <p:nvGrpSpPr>
          <p:cNvPr id="32" name="Group 31"/>
          <p:cNvGrpSpPr/>
          <p:nvPr userDrawn="1"/>
        </p:nvGrpSpPr>
        <p:grpSpPr>
          <a:xfrm>
            <a:off x="832198" y="1304095"/>
            <a:ext cx="9393766" cy="1245799"/>
            <a:chOff x="757770" y="1707600"/>
            <a:chExt cx="9393766" cy="1245799"/>
          </a:xfrm>
        </p:grpSpPr>
        <p:sp>
          <p:nvSpPr>
            <p:cNvPr id="33" name="Rectangle 32"/>
            <p:cNvSpPr/>
            <p:nvPr userDrawn="1"/>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217</a:t>
              </a:r>
            </a:p>
            <a:p>
              <a:pPr algn="ctr">
                <a:defRPr/>
              </a:pPr>
              <a:r>
                <a:rPr lang="en-US" sz="750" dirty="0">
                  <a:solidFill>
                    <a:schemeClr val="tx1"/>
                  </a:solidFill>
                </a:rPr>
                <a:t>217</a:t>
              </a:r>
            </a:p>
            <a:p>
              <a:pPr algn="ctr">
                <a:defRPr/>
              </a:pPr>
              <a:r>
                <a:rPr lang="en-US" sz="750" dirty="0">
                  <a:solidFill>
                    <a:schemeClr val="tx1"/>
                  </a:solidFill>
                </a:rPr>
                <a:t>217</a:t>
              </a:r>
            </a:p>
          </p:txBody>
        </p:sp>
        <p:sp>
          <p:nvSpPr>
            <p:cNvPr id="34" name="Rectangle 33"/>
            <p:cNvSpPr/>
            <p:nvPr userDrawn="1"/>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200</a:t>
              </a:r>
            </a:p>
            <a:p>
              <a:pPr algn="ctr">
                <a:defRPr/>
              </a:pPr>
              <a:r>
                <a:rPr lang="en-US" sz="750" dirty="0">
                  <a:solidFill>
                    <a:schemeClr val="tx1"/>
                  </a:solidFill>
                </a:rPr>
                <a:t>200</a:t>
              </a:r>
            </a:p>
            <a:p>
              <a:pPr algn="ctr">
                <a:defRPr/>
              </a:pPr>
              <a:r>
                <a:rPr lang="en-US" sz="750" dirty="0">
                  <a:solidFill>
                    <a:schemeClr val="tx1"/>
                  </a:solidFill>
                </a:rPr>
                <a:t>200</a:t>
              </a:r>
            </a:p>
          </p:txBody>
        </p:sp>
        <p:sp>
          <p:nvSpPr>
            <p:cNvPr id="35" name="Rectangle 34"/>
            <p:cNvSpPr/>
            <p:nvPr userDrawn="1"/>
          </p:nvSpPr>
          <p:spPr>
            <a:xfrm>
              <a:off x="757770"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255</a:t>
              </a:r>
            </a:p>
            <a:p>
              <a:pPr algn="ctr">
                <a:defRPr/>
              </a:pPr>
              <a:r>
                <a:rPr lang="en-US" sz="750" dirty="0">
                  <a:solidFill>
                    <a:schemeClr val="tx1"/>
                  </a:solidFill>
                </a:rPr>
                <a:t>255</a:t>
              </a:r>
            </a:p>
            <a:p>
              <a:pPr algn="ctr">
                <a:defRPr/>
              </a:pPr>
              <a:r>
                <a:rPr lang="en-US" sz="750" dirty="0">
                  <a:solidFill>
                    <a:schemeClr val="tx1"/>
                  </a:solidFill>
                </a:rPr>
                <a:t>255</a:t>
              </a:r>
            </a:p>
          </p:txBody>
        </p:sp>
        <p:sp>
          <p:nvSpPr>
            <p:cNvPr id="36" name="Rectangle 35"/>
            <p:cNvSpPr/>
            <p:nvPr userDrawn="1"/>
          </p:nvSpPr>
          <p:spPr>
            <a:xfrm>
              <a:off x="1718737"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0</a:t>
              </a:r>
            </a:p>
            <a:p>
              <a:pPr algn="ctr">
                <a:defRPr/>
              </a:pPr>
              <a:r>
                <a:rPr lang="en-US" sz="750" dirty="0">
                  <a:solidFill>
                    <a:schemeClr val="bg1"/>
                  </a:solidFill>
                </a:rPr>
                <a:t>0</a:t>
              </a:r>
            </a:p>
            <a:p>
              <a:pPr algn="ctr">
                <a:defRPr/>
              </a:pPr>
              <a:r>
                <a:rPr lang="en-US" sz="750" dirty="0">
                  <a:solidFill>
                    <a:schemeClr val="bg1"/>
                  </a:solidFill>
                </a:rPr>
                <a:t>0</a:t>
              </a:r>
            </a:p>
          </p:txBody>
        </p:sp>
        <p:sp>
          <p:nvSpPr>
            <p:cNvPr id="37" name="Rectangle 36"/>
            <p:cNvSpPr/>
            <p:nvPr userDrawn="1"/>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163</a:t>
              </a:r>
            </a:p>
            <a:p>
              <a:pPr algn="ctr">
                <a:defRPr/>
              </a:pPr>
              <a:r>
                <a:rPr lang="en-US" sz="750" dirty="0">
                  <a:solidFill>
                    <a:schemeClr val="tx1"/>
                  </a:solidFill>
                </a:rPr>
                <a:t>163</a:t>
              </a:r>
            </a:p>
            <a:p>
              <a:pPr algn="ctr">
                <a:defRPr/>
              </a:pPr>
              <a:r>
                <a:rPr lang="en-US" sz="750" dirty="0">
                  <a:solidFill>
                    <a:schemeClr val="tx1"/>
                  </a:solidFill>
                </a:rPr>
                <a:t>163</a:t>
              </a:r>
            </a:p>
          </p:txBody>
        </p:sp>
        <p:sp>
          <p:nvSpPr>
            <p:cNvPr id="39" name="Rectangle 38"/>
            <p:cNvSpPr/>
            <p:nvPr userDrawn="1"/>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131</a:t>
              </a:r>
            </a:p>
            <a:p>
              <a:pPr algn="ctr">
                <a:defRPr/>
              </a:pPr>
              <a:r>
                <a:rPr lang="en-US" sz="750" dirty="0">
                  <a:solidFill>
                    <a:schemeClr val="bg1"/>
                  </a:solidFill>
                </a:rPr>
                <a:t>132</a:t>
              </a:r>
            </a:p>
            <a:p>
              <a:pPr algn="ctr">
                <a:defRPr/>
              </a:pPr>
              <a:r>
                <a:rPr lang="en-US" sz="750" dirty="0">
                  <a:solidFill>
                    <a:schemeClr val="bg1"/>
                  </a:solidFill>
                </a:rPr>
                <a:t>122</a:t>
              </a:r>
            </a:p>
          </p:txBody>
        </p:sp>
        <p:sp>
          <p:nvSpPr>
            <p:cNvPr id="54" name="Rectangle 53"/>
            <p:cNvSpPr/>
            <p:nvPr userDrawn="1"/>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239</a:t>
              </a:r>
            </a:p>
            <a:p>
              <a:pPr algn="ctr">
                <a:defRPr/>
              </a:pPr>
              <a:r>
                <a:rPr lang="en-US" sz="750" dirty="0">
                  <a:solidFill>
                    <a:schemeClr val="tx1"/>
                  </a:solidFill>
                </a:rPr>
                <a:t>65</a:t>
              </a:r>
            </a:p>
            <a:p>
              <a:pPr algn="ctr">
                <a:defRPr/>
              </a:pPr>
              <a:r>
                <a:rPr lang="en-US" sz="750" dirty="0">
                  <a:solidFill>
                    <a:schemeClr val="tx1"/>
                  </a:solidFill>
                </a:rPr>
                <a:t>53</a:t>
              </a:r>
            </a:p>
          </p:txBody>
        </p:sp>
        <p:sp>
          <p:nvSpPr>
            <p:cNvPr id="55" name="Rectangle 54"/>
            <p:cNvSpPr/>
            <p:nvPr userDrawn="1"/>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110</a:t>
              </a:r>
            </a:p>
            <a:p>
              <a:pPr algn="ctr">
                <a:defRPr/>
              </a:pPr>
              <a:r>
                <a:rPr lang="en-US" sz="750" dirty="0">
                  <a:solidFill>
                    <a:schemeClr val="tx1"/>
                  </a:solidFill>
                </a:rPr>
                <a:t>135</a:t>
              </a:r>
            </a:p>
            <a:p>
              <a:pPr algn="ctr">
                <a:defRPr/>
              </a:pPr>
              <a:r>
                <a:rPr lang="en-US" sz="750" dirty="0">
                  <a:solidFill>
                    <a:schemeClr val="tx1"/>
                  </a:solidFill>
                </a:rPr>
                <a:t>120</a:t>
              </a:r>
            </a:p>
          </p:txBody>
        </p:sp>
        <p:sp>
          <p:nvSpPr>
            <p:cNvPr id="62" name="Rectangle 61"/>
            <p:cNvSpPr/>
            <p:nvPr userDrawn="1"/>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112</a:t>
              </a:r>
            </a:p>
            <a:p>
              <a:pPr algn="ctr">
                <a:defRPr/>
              </a:pPr>
              <a:r>
                <a:rPr lang="en-US" sz="750" dirty="0">
                  <a:solidFill>
                    <a:schemeClr val="tx1"/>
                  </a:solidFill>
                </a:rPr>
                <a:t>92</a:t>
              </a:r>
            </a:p>
            <a:p>
              <a:pPr algn="ctr">
                <a:defRPr/>
              </a:pPr>
              <a:r>
                <a:rPr lang="en-US" sz="750" dirty="0">
                  <a:solidFill>
                    <a:schemeClr val="tx1"/>
                  </a:solidFill>
                </a:rPr>
                <a:t>56</a:t>
              </a:r>
            </a:p>
          </p:txBody>
        </p:sp>
        <p:sp>
          <p:nvSpPr>
            <p:cNvPr id="63" name="Rectangle 62"/>
            <p:cNvSpPr/>
            <p:nvPr userDrawn="1"/>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62</a:t>
              </a:r>
            </a:p>
            <a:p>
              <a:pPr algn="ctr">
                <a:defRPr/>
              </a:pPr>
              <a:r>
                <a:rPr lang="en-US" sz="750" dirty="0">
                  <a:solidFill>
                    <a:schemeClr val="tx1"/>
                  </a:solidFill>
                </a:rPr>
                <a:t>102</a:t>
              </a:r>
            </a:p>
            <a:p>
              <a:pPr algn="ctr">
                <a:defRPr/>
              </a:pPr>
              <a:r>
                <a:rPr lang="en-US" sz="750" dirty="0">
                  <a:solidFill>
                    <a:schemeClr val="tx1"/>
                  </a:solidFill>
                </a:rPr>
                <a:t>130</a:t>
              </a:r>
            </a:p>
          </p:txBody>
        </p:sp>
        <p:sp>
          <p:nvSpPr>
            <p:cNvPr id="64" name="Rectangle 63"/>
            <p:cNvSpPr/>
            <p:nvPr userDrawn="1"/>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102</a:t>
              </a:r>
            </a:p>
            <a:p>
              <a:pPr algn="ctr">
                <a:defRPr/>
              </a:pPr>
              <a:r>
                <a:rPr lang="en-US" sz="750" dirty="0">
                  <a:solidFill>
                    <a:schemeClr val="bg1"/>
                  </a:solidFill>
                </a:rPr>
                <a:t>56</a:t>
              </a:r>
            </a:p>
            <a:p>
              <a:pPr algn="ctr">
                <a:defRPr/>
              </a:pPr>
              <a:r>
                <a:rPr lang="en-US" sz="750" dirty="0">
                  <a:solidFill>
                    <a:schemeClr val="bg1"/>
                  </a:solidFill>
                </a:rPr>
                <a:t>48</a:t>
              </a:r>
            </a:p>
          </p:txBody>
        </p:sp>
        <p:sp>
          <p:nvSpPr>
            <p:cNvPr id="65" name="Rectangle 64"/>
            <p:cNvSpPr/>
            <p:nvPr userDrawn="1"/>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130</a:t>
              </a:r>
            </a:p>
            <a:p>
              <a:pPr algn="ctr">
                <a:defRPr/>
              </a:pPr>
              <a:r>
                <a:rPr lang="en-US" sz="750" dirty="0">
                  <a:solidFill>
                    <a:schemeClr val="tx1"/>
                  </a:solidFill>
                </a:rPr>
                <a:t>120</a:t>
              </a:r>
            </a:p>
            <a:p>
              <a:pPr algn="ctr">
                <a:defRPr/>
              </a:pPr>
              <a:r>
                <a:rPr lang="en-US" sz="750" dirty="0">
                  <a:solidFill>
                    <a:schemeClr val="tx1"/>
                  </a:solidFill>
                </a:rPr>
                <a:t>111</a:t>
              </a:r>
            </a:p>
          </p:txBody>
        </p:sp>
        <p:sp>
          <p:nvSpPr>
            <p:cNvPr id="66" name="Rectangle 65"/>
            <p:cNvSpPr/>
            <p:nvPr userDrawn="1"/>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237</a:t>
              </a:r>
            </a:p>
            <a:p>
              <a:pPr algn="ctr">
                <a:defRPr/>
              </a:pPr>
              <a:r>
                <a:rPr lang="en-US" sz="750" dirty="0">
                  <a:solidFill>
                    <a:schemeClr val="tx1"/>
                  </a:solidFill>
                </a:rPr>
                <a:t>237</a:t>
              </a:r>
            </a:p>
            <a:p>
              <a:pPr algn="ctr">
                <a:defRPr/>
              </a:pPr>
              <a:r>
                <a:rPr lang="en-US" sz="750" dirty="0">
                  <a:solidFill>
                    <a:schemeClr val="tx1"/>
                  </a:solidFill>
                </a:rPr>
                <a:t>237</a:t>
              </a:r>
            </a:p>
          </p:txBody>
        </p:sp>
        <p:sp>
          <p:nvSpPr>
            <p:cNvPr id="67" name="Rectangle 66"/>
            <p:cNvSpPr/>
            <p:nvPr userDrawn="1"/>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80</a:t>
              </a:r>
            </a:p>
            <a:p>
              <a:pPr algn="ctr">
                <a:defRPr/>
              </a:pPr>
              <a:r>
                <a:rPr lang="en-US" sz="750" dirty="0">
                  <a:solidFill>
                    <a:schemeClr val="tx1"/>
                  </a:solidFill>
                </a:rPr>
                <a:t>119</a:t>
              </a:r>
            </a:p>
            <a:p>
              <a:pPr algn="ctr">
                <a:defRPr/>
              </a:pPr>
              <a:r>
                <a:rPr lang="en-US" sz="750" dirty="0">
                  <a:solidFill>
                    <a:schemeClr val="tx1"/>
                  </a:solidFill>
                </a:rPr>
                <a:t>27</a:t>
              </a:r>
            </a:p>
          </p:txBody>
        </p:sp>
        <p:sp>
          <p:nvSpPr>
            <p:cNvPr id="68" name="Rectangle 67"/>
            <p:cNvSpPr/>
            <p:nvPr userDrawn="1"/>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252</a:t>
              </a:r>
            </a:p>
            <a:p>
              <a:pPr algn="ctr">
                <a:defRPr/>
              </a:pPr>
              <a:r>
                <a:rPr lang="en-US" sz="750" dirty="0">
                  <a:solidFill>
                    <a:schemeClr val="tx1"/>
                  </a:solidFill>
                </a:rPr>
                <a:t>174</a:t>
              </a:r>
            </a:p>
            <a:p>
              <a:pPr algn="ctr">
                <a:defRPr/>
              </a:pPr>
              <a:r>
                <a:rPr lang="en-US" sz="750" dirty="0">
                  <a:solidFill>
                    <a:schemeClr val="tx1"/>
                  </a:solidFill>
                </a:rPr>
                <a:t>.59</a:t>
              </a:r>
            </a:p>
          </p:txBody>
        </p:sp>
      </p:grpSp>
    </p:spTree>
    <p:extLst>
      <p:ext uri="{BB962C8B-B14F-4D97-AF65-F5344CB8AC3E}">
        <p14:creationId xmlns:p14="http://schemas.microsoft.com/office/powerpoint/2010/main" val="2172814317"/>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Lst>
  <p:hf hdr="0" dt="0"/>
  <p:txStyles>
    <p:titleStyle>
      <a:lvl1pPr algn="l" defTabSz="685800" rtl="0" eaLnBrk="1" latinLnBrk="0" hangingPunct="1">
        <a:lnSpc>
          <a:spcPct val="100000"/>
        </a:lnSpc>
        <a:spcBef>
          <a:spcPct val="0"/>
        </a:spcBef>
        <a:buNone/>
        <a:defRPr sz="27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 userDrawn="1">
          <p15:clr>
            <a:srgbClr val="5ACBF0"/>
          </p15:clr>
        </p15:guide>
        <p15:guide id="1" pos="61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5">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p:nvSpPr>
        <p:spPr>
          <a:xfrm>
            <a:off x="245539" y="165467"/>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13316" y="6470431"/>
            <a:ext cx="3867149"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dirty="0"/>
              <a:t>File Name</a:t>
            </a:r>
          </a:p>
        </p:txBody>
      </p:sp>
      <p:sp>
        <p:nvSpPr>
          <p:cNvPr id="6" name="Slide Number Placeholder 5"/>
          <p:cNvSpPr>
            <a:spLocks noGrp="1"/>
          </p:cNvSpPr>
          <p:nvPr>
            <p:ph type="sldNum" sz="quarter" idx="4"/>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6"/>
          <a:srcRect/>
          <a:stretch>
            <a:fillRect/>
          </a:stretch>
        </p:blipFill>
        <p:spPr bwMode="auto">
          <a:xfrm>
            <a:off x="6079067" y="3416305"/>
            <a:ext cx="25400" cy="3175"/>
          </a:xfrm>
          <a:prstGeom prst="rect">
            <a:avLst/>
          </a:prstGeom>
          <a:noFill/>
          <a:ln w="9525">
            <a:noFill/>
            <a:miter lim="800000"/>
            <a:headEnd/>
            <a:tailEnd/>
          </a:ln>
        </p:spPr>
      </p:pic>
      <p:grpSp>
        <p:nvGrpSpPr>
          <p:cNvPr id="15" name="Group 14"/>
          <p:cNvGrpSpPr/>
          <p:nvPr/>
        </p:nvGrpSpPr>
        <p:grpSpPr>
          <a:xfrm>
            <a:off x="9293309" y="5638800"/>
            <a:ext cx="2551391" cy="1083709"/>
            <a:chOff x="9293309" y="4602480"/>
            <a:chExt cx="2551391" cy="1083709"/>
          </a:xfrm>
        </p:grpSpPr>
        <p:pic>
          <p:nvPicPr>
            <p:cNvPr id="16" name="Picture 15"/>
            <p:cNvPicPr>
              <a:picLocks noChangeAspect="1"/>
            </p:cNvPicPr>
            <p:nvPr userDrawn="1"/>
          </p:nvPicPr>
          <p:blipFill>
            <a:blip r:embed="rId27"/>
            <a:stretch>
              <a:fillRect/>
            </a:stretch>
          </p:blipFill>
          <p:spPr>
            <a:xfrm>
              <a:off x="9293309" y="4661544"/>
              <a:ext cx="1268983" cy="1024645"/>
            </a:xfrm>
            <a:prstGeom prst="rect">
              <a:avLst/>
            </a:prstGeom>
          </p:spPr>
        </p:pic>
        <p:pic>
          <p:nvPicPr>
            <p:cNvPr id="17" name="Picture 16"/>
            <p:cNvPicPr>
              <a:picLocks noChangeAspect="1"/>
            </p:cNvPicPr>
            <p:nvPr userDrawn="1"/>
          </p:nvPicPr>
          <p:blipFill>
            <a:blip r:embed="rId28"/>
            <a:stretch>
              <a:fillRect/>
            </a:stretch>
          </p:blipFill>
          <p:spPr>
            <a:xfrm>
              <a:off x="10531812" y="4602480"/>
              <a:ext cx="1312888" cy="1055143"/>
            </a:xfrm>
            <a:prstGeom prst="rect">
              <a:avLst/>
            </a:prstGeom>
          </p:spPr>
        </p:pic>
      </p:grpSp>
    </p:spTree>
    <p:extLst>
      <p:ext uri="{BB962C8B-B14F-4D97-AF65-F5344CB8AC3E}">
        <p14:creationId xmlns:p14="http://schemas.microsoft.com/office/powerpoint/2010/main" val="981013119"/>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 id="2147484330" r:id="rId14"/>
    <p:sldLayoutId id="2147484331" r:id="rId15"/>
    <p:sldLayoutId id="2147484332" r:id="rId16"/>
    <p:sldLayoutId id="2147484333" r:id="rId17"/>
    <p:sldLayoutId id="2147484334" r:id="rId18"/>
    <p:sldLayoutId id="2147484335" r:id="rId19"/>
    <p:sldLayoutId id="2147484336" r:id="rId20"/>
    <p:sldLayoutId id="2147484337" r:id="rId21"/>
    <p:sldLayoutId id="2147484338" r:id="rId22"/>
    <p:sldLayoutId id="2147484339" r:id="rId23"/>
  </p:sldLayoutIdLst>
  <p:hf hdr="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p15:clr>
            <a:srgbClr val="5ACBF0"/>
          </p15:clr>
        </p15:guide>
        <p15:guide id="2" pos="7296">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601430" y="4362159"/>
            <a:ext cx="2632930" cy="1145985"/>
          </a:xfrm>
        </p:spPr>
        <p:txBody>
          <a:bodyPr>
            <a:noAutofit/>
          </a:bodyPr>
          <a:lstStyle/>
          <a:p>
            <a:r>
              <a:rPr lang="en-US" sz="2000" dirty="0"/>
              <a:t>Jon Renholds</a:t>
            </a:r>
          </a:p>
          <a:p>
            <a:r>
              <a:rPr lang="en-US" sz="2000" dirty="0"/>
              <a:t>NWW H&amp;H Branch</a:t>
            </a:r>
          </a:p>
          <a:p>
            <a:r>
              <a:rPr lang="en-US" sz="2000" dirty="0"/>
              <a:t>FPOM – 14 Aug 2022</a:t>
            </a:r>
          </a:p>
        </p:txBody>
      </p:sp>
      <p:sp>
        <p:nvSpPr>
          <p:cNvPr id="2" name="Title 1"/>
          <p:cNvSpPr>
            <a:spLocks noGrp="1"/>
          </p:cNvSpPr>
          <p:nvPr>
            <p:ph type="title"/>
          </p:nvPr>
        </p:nvSpPr>
        <p:spPr>
          <a:xfrm>
            <a:off x="1229385" y="593730"/>
            <a:ext cx="8152281" cy="1007764"/>
          </a:xfrm>
        </p:spPr>
        <p:txBody>
          <a:bodyPr>
            <a:normAutofit fontScale="90000"/>
          </a:bodyPr>
          <a:lstStyle/>
          <a:p>
            <a:r>
              <a:rPr lang="en-US" sz="3200" dirty="0"/>
              <a:t>TOTAL DISSOLVED GAS MONITORING AT LMA &amp; LGA 2020 &amp; 2021</a:t>
            </a:r>
          </a:p>
        </p:txBody>
      </p:sp>
      <p:sp>
        <p:nvSpPr>
          <p:cNvPr id="14339" name="Slide Number Placeholder 4"/>
          <p:cNvSpPr>
            <a:spLocks noGrp="1"/>
          </p:cNvSpPr>
          <p:nvPr>
            <p:ph type="sldNum" sz="quarter" idx="10"/>
          </p:nvPr>
        </p:nvSpPr>
        <p:spPr/>
        <p:txBody>
          <a:bodyPr/>
          <a:lstStyle/>
          <a:p>
            <a:fld id="{744B3473-5193-4AC1-9169-6977ADF2DCFC}" type="slidenum">
              <a:rPr lang="en-US" smtClean="0"/>
              <a:pPr/>
              <a:t>1</a:t>
            </a:fld>
            <a:endParaRPr lang="en-US"/>
          </a:p>
        </p:txBody>
      </p:sp>
      <p:sp>
        <p:nvSpPr>
          <p:cNvPr id="8" name="Footer Placeholder 7"/>
          <p:cNvSpPr>
            <a:spLocks noGrp="1"/>
          </p:cNvSpPr>
          <p:nvPr>
            <p:ph type="ftr" sz="quarter" idx="11"/>
          </p:nvPr>
        </p:nvSpPr>
        <p:spPr/>
        <p:txBody>
          <a:bodyPr/>
          <a:lstStyle/>
          <a:p>
            <a:r>
              <a:rPr lang="en-US"/>
              <a:t>File Name</a:t>
            </a:r>
            <a:endParaRPr lang="en-US" dirty="0"/>
          </a:p>
        </p:txBody>
      </p:sp>
      <p:pic>
        <p:nvPicPr>
          <p:cNvPr id="6" name="Picture Placeholder 34"/>
          <p:cNvPicPr>
            <a:picLocks noChangeAspect="1"/>
          </p:cNvPicPr>
          <p:nvPr/>
        </p:nvPicPr>
        <p:blipFill>
          <a:blip r:embed="rId3" cstate="print">
            <a:extLst>
              <a:ext uri="{28A0092B-C50C-407E-A947-70E740481C1C}">
                <a14:useLocalDpi xmlns:a14="http://schemas.microsoft.com/office/drawing/2010/main"/>
              </a:ext>
            </a:extLst>
          </a:blip>
          <a:srcRect t="2444" b="2444"/>
          <a:stretch>
            <a:fillRect/>
          </a:stretch>
        </p:blipFill>
        <p:spPr>
          <a:xfrm>
            <a:off x="9381667" y="593730"/>
            <a:ext cx="1439572" cy="10077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4BCC54F-0AEF-4A0F-8C14-3251F18A3C68}"/>
              </a:ext>
            </a:extLst>
          </p:cNvPr>
          <p:cNvPicPr>
            <a:picLocks noChangeAspect="1"/>
          </p:cNvPicPr>
          <p:nvPr/>
        </p:nvPicPr>
        <p:blipFill rotWithShape="1">
          <a:blip r:embed="rId4"/>
          <a:srcRect l="4855" t="12103" r="4986" b="15869"/>
          <a:stretch/>
        </p:blipFill>
        <p:spPr>
          <a:xfrm>
            <a:off x="5071082" y="2607012"/>
            <a:ext cx="6455921" cy="2901131"/>
          </a:xfrm>
          <a:prstGeom prst="rect">
            <a:avLst/>
          </a:prstGeom>
        </p:spPr>
      </p:pic>
      <p:pic>
        <p:nvPicPr>
          <p:cNvPr id="11" name="Picture 10" descr="A picture containing outdoor, ground, water, sky&#10;&#10;Description automatically generated">
            <a:extLst>
              <a:ext uri="{FF2B5EF4-FFF2-40B4-BE49-F238E27FC236}">
                <a16:creationId xmlns:a16="http://schemas.microsoft.com/office/drawing/2014/main" id="{1F449AEC-B92A-438C-9EA7-FA833A02FF09}"/>
              </a:ext>
            </a:extLst>
          </p:cNvPr>
          <p:cNvPicPr>
            <a:picLocks noChangeAspect="1"/>
          </p:cNvPicPr>
          <p:nvPr/>
        </p:nvPicPr>
        <p:blipFill rotWithShape="1">
          <a:blip r:embed="rId5"/>
          <a:srcRect l="4309" t="12199" r="20052" b="16029"/>
          <a:stretch/>
        </p:blipFill>
        <p:spPr>
          <a:xfrm>
            <a:off x="661481" y="1777454"/>
            <a:ext cx="4286293" cy="22878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69" y="508278"/>
            <a:ext cx="11174543" cy="1099457"/>
          </a:xfrm>
        </p:spPr>
        <p:txBody>
          <a:bodyPr/>
          <a:lstStyle/>
          <a:p>
            <a:pPr eaLnBrk="1" hangingPunct="1"/>
            <a:r>
              <a:rPr lang="en-US" sz="3600" dirty="0">
                <a:solidFill>
                  <a:schemeClr val="tx1"/>
                </a:solidFill>
              </a:rPr>
              <a:t>Supplemental </a:t>
            </a:r>
            <a:r>
              <a:rPr lang="en-US" sz="3600" dirty="0" err="1">
                <a:solidFill>
                  <a:schemeClr val="tx1"/>
                </a:solidFill>
              </a:rPr>
              <a:t>tdg</a:t>
            </a:r>
            <a:r>
              <a:rPr lang="en-US" sz="3600" dirty="0">
                <a:solidFill>
                  <a:schemeClr val="tx1"/>
                </a:solidFill>
              </a:rPr>
              <a:t> monitoring in 2020 </a:t>
            </a:r>
            <a:br>
              <a:rPr lang="en-US" sz="3600" dirty="0">
                <a:solidFill>
                  <a:schemeClr val="tx1"/>
                </a:solidFill>
              </a:rPr>
            </a:br>
            <a:r>
              <a:rPr lang="en-US" sz="2000" dirty="0">
                <a:solidFill>
                  <a:schemeClr val="tx1"/>
                </a:solidFill>
              </a:rPr>
              <a:t>lower monumental and little goose dams</a:t>
            </a: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402459" y="1935143"/>
            <a:ext cx="11455557" cy="43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Added several temporary TDG monitoring locations in 2020 in areas of concern</a:t>
            </a:r>
            <a:endParaRPr lang="en-US" sz="2000" dirty="0">
              <a:ea typeface="ＭＳ Ｐゴシック" charset="0"/>
            </a:endParaRPr>
          </a:p>
          <a:p>
            <a:pPr marL="428625" lvl="2" indent="-342900"/>
            <a:r>
              <a:rPr lang="en-US" sz="2000" dirty="0">
                <a:ea typeface="ＭＳ Ｐゴシック" charset="0"/>
              </a:rPr>
              <a:t>Compared to fixed monitoring sites</a:t>
            </a:r>
          </a:p>
        </p:txBody>
      </p:sp>
      <p:pic>
        <p:nvPicPr>
          <p:cNvPr id="9" name="Picture 8">
            <a:extLst>
              <a:ext uri="{FF2B5EF4-FFF2-40B4-BE49-F238E27FC236}">
                <a16:creationId xmlns:a16="http://schemas.microsoft.com/office/drawing/2014/main" id="{62F9CC02-F633-4CF3-989F-311A65BE324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58306" y="2916786"/>
            <a:ext cx="3318012" cy="2742510"/>
          </a:xfrm>
          <a:prstGeom prst="rect">
            <a:avLst/>
          </a:prstGeom>
          <a:ln w="12700">
            <a:solidFill>
              <a:schemeClr val="tx1"/>
            </a:solidFill>
          </a:ln>
        </p:spPr>
      </p:pic>
      <p:pic>
        <p:nvPicPr>
          <p:cNvPr id="10" name="Picture 9">
            <a:extLst>
              <a:ext uri="{FF2B5EF4-FFF2-40B4-BE49-F238E27FC236}">
                <a16:creationId xmlns:a16="http://schemas.microsoft.com/office/drawing/2014/main" id="{9F5CADE2-BDDE-4440-AC3F-6981C99CBBDD}"/>
              </a:ext>
            </a:extLst>
          </p:cNvPr>
          <p:cNvPicPr/>
          <p:nvPr/>
        </p:nvPicPr>
        <p:blipFill rotWithShape="1">
          <a:blip r:embed="rId4">
            <a:extLst>
              <a:ext uri="{28A0092B-C50C-407E-A947-70E740481C1C}">
                <a14:useLocalDpi xmlns:a14="http://schemas.microsoft.com/office/drawing/2010/main" val="0"/>
              </a:ext>
            </a:extLst>
          </a:blip>
          <a:srcRect l="15231" t="9400"/>
          <a:stretch/>
        </p:blipFill>
        <p:spPr>
          <a:xfrm>
            <a:off x="5490280" y="2916786"/>
            <a:ext cx="3778764" cy="2742510"/>
          </a:xfrm>
          <a:prstGeom prst="rect">
            <a:avLst/>
          </a:prstGeom>
          <a:ln w="12700">
            <a:solidFill>
              <a:schemeClr val="tx1"/>
            </a:solidFill>
          </a:ln>
        </p:spPr>
      </p:pic>
      <p:sp>
        <p:nvSpPr>
          <p:cNvPr id="11" name="TextBox 10">
            <a:extLst>
              <a:ext uri="{FF2B5EF4-FFF2-40B4-BE49-F238E27FC236}">
                <a16:creationId xmlns:a16="http://schemas.microsoft.com/office/drawing/2014/main" id="{70D8D3C5-7B2F-447D-B481-EF7A4E53ACB8}"/>
              </a:ext>
            </a:extLst>
          </p:cNvPr>
          <p:cNvSpPr txBox="1"/>
          <p:nvPr/>
        </p:nvSpPr>
        <p:spPr>
          <a:xfrm>
            <a:off x="1090704" y="5681467"/>
            <a:ext cx="2563522" cy="830997"/>
          </a:xfrm>
          <a:prstGeom prst="rect">
            <a:avLst/>
          </a:prstGeom>
          <a:noFill/>
        </p:spPr>
        <p:txBody>
          <a:bodyPr wrap="none" rtlCol="0">
            <a:spAutoFit/>
          </a:bodyPr>
          <a:lstStyle/>
          <a:p>
            <a:r>
              <a:rPr lang="en-US" dirty="0"/>
              <a:t>Little Goose Dam</a:t>
            </a:r>
          </a:p>
          <a:p>
            <a:r>
              <a:rPr lang="en-US" dirty="0"/>
              <a:t>In Eddy near PH</a:t>
            </a:r>
          </a:p>
        </p:txBody>
      </p:sp>
      <p:sp>
        <p:nvSpPr>
          <p:cNvPr id="12" name="TextBox 11">
            <a:extLst>
              <a:ext uri="{FF2B5EF4-FFF2-40B4-BE49-F238E27FC236}">
                <a16:creationId xmlns:a16="http://schemas.microsoft.com/office/drawing/2014/main" id="{066C5524-6145-4041-985D-96AAA2946D59}"/>
              </a:ext>
            </a:extLst>
          </p:cNvPr>
          <p:cNvSpPr txBox="1"/>
          <p:nvPr/>
        </p:nvSpPr>
        <p:spPr>
          <a:xfrm>
            <a:off x="5608985" y="5681466"/>
            <a:ext cx="3541354" cy="830997"/>
          </a:xfrm>
          <a:prstGeom prst="rect">
            <a:avLst/>
          </a:prstGeom>
          <a:noFill/>
        </p:spPr>
        <p:txBody>
          <a:bodyPr wrap="none" rtlCol="0">
            <a:spAutoFit/>
          </a:bodyPr>
          <a:lstStyle/>
          <a:p>
            <a:r>
              <a:rPr lang="en-US" dirty="0"/>
              <a:t>Lower Monumental Dam</a:t>
            </a:r>
          </a:p>
          <a:p>
            <a:r>
              <a:rPr lang="en-US" dirty="0"/>
              <a:t>Inside Fishway Entrance</a:t>
            </a:r>
          </a:p>
        </p:txBody>
      </p:sp>
    </p:spTree>
    <p:extLst>
      <p:ext uri="{BB962C8B-B14F-4D97-AF65-F5344CB8AC3E}">
        <p14:creationId xmlns:p14="http://schemas.microsoft.com/office/powerpoint/2010/main" val="32719371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69" y="508278"/>
            <a:ext cx="11174543" cy="1099457"/>
          </a:xfrm>
        </p:spPr>
        <p:txBody>
          <a:bodyPr/>
          <a:lstStyle/>
          <a:p>
            <a:pPr eaLnBrk="1" hangingPunct="1"/>
            <a:r>
              <a:rPr lang="en-US" sz="3600" dirty="0">
                <a:solidFill>
                  <a:schemeClr val="tx1"/>
                </a:solidFill>
              </a:rPr>
              <a:t>Little goose </a:t>
            </a:r>
            <a:r>
              <a:rPr lang="en-US" sz="3600" dirty="0" err="1">
                <a:solidFill>
                  <a:schemeClr val="tx1"/>
                </a:solidFill>
              </a:rPr>
              <a:t>ph</a:t>
            </a:r>
            <a:r>
              <a:rPr lang="en-US" sz="3600" dirty="0">
                <a:solidFill>
                  <a:schemeClr val="tx1"/>
                </a:solidFill>
              </a:rPr>
              <a:t> eddy </a:t>
            </a:r>
            <a:r>
              <a:rPr lang="en-US" sz="3600" dirty="0" err="1">
                <a:solidFill>
                  <a:schemeClr val="tx1"/>
                </a:solidFill>
              </a:rPr>
              <a:t>tdg</a:t>
            </a:r>
            <a:r>
              <a:rPr lang="en-US" sz="3600" dirty="0">
                <a:solidFill>
                  <a:schemeClr val="tx1"/>
                </a:solidFill>
              </a:rPr>
              <a:t> in 2020 </a:t>
            </a:r>
            <a:br>
              <a:rPr lang="en-US" sz="3600" dirty="0">
                <a:solidFill>
                  <a:schemeClr val="tx1"/>
                </a:solidFill>
              </a:rPr>
            </a:br>
            <a:endParaRPr lang="en-US" sz="2000" dirty="0">
              <a:solidFill>
                <a:schemeClr val="tx1"/>
              </a:solidFill>
            </a:endParaRP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368221" y="1328255"/>
            <a:ext cx="11455557" cy="43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PH eddy TDG near tailrace TDG% during performance spill but 3% to 7% greater and </a:t>
            </a:r>
            <a:r>
              <a:rPr lang="en-US" sz="2200" dirty="0">
                <a:solidFill>
                  <a:schemeClr val="tx1"/>
                </a:solidFill>
              </a:rPr>
              <a:t>often exceeding 130% TDG during 125% gas cap spill</a:t>
            </a:r>
          </a:p>
          <a:p>
            <a:pPr marL="0" indent="-342900">
              <a:buFont typeface="Arial" panose="020B0604020202020204" pitchFamily="34" charset="0"/>
              <a:buChar char="•"/>
            </a:pPr>
            <a:r>
              <a:rPr lang="en-US" sz="2200" dirty="0">
                <a:solidFill>
                  <a:schemeClr val="tx1"/>
                </a:solidFill>
              </a:rPr>
              <a:t>Due to the 125% gas cap spill tailrace patterns, high TDG% water eventually escapes down south shore opposite the fixed tailwater monitoring station</a:t>
            </a:r>
            <a:endParaRPr lang="en-US" sz="2200" dirty="0">
              <a:solidFill>
                <a:schemeClr val="tx1"/>
              </a:solidFill>
              <a:ea typeface="ＭＳ Ｐゴシック" charset="0"/>
            </a:endParaRPr>
          </a:p>
        </p:txBody>
      </p:sp>
      <p:pic>
        <p:nvPicPr>
          <p:cNvPr id="8" name="Picture 7">
            <a:extLst>
              <a:ext uri="{FF2B5EF4-FFF2-40B4-BE49-F238E27FC236}">
                <a16:creationId xmlns:a16="http://schemas.microsoft.com/office/drawing/2014/main" id="{47016C63-CD78-4687-B1A6-51EDB401C719}"/>
              </a:ext>
            </a:extLst>
          </p:cNvPr>
          <p:cNvPicPr/>
          <p:nvPr/>
        </p:nvPicPr>
        <p:blipFill>
          <a:blip r:embed="rId3"/>
          <a:stretch>
            <a:fillRect/>
          </a:stretch>
        </p:blipFill>
        <p:spPr>
          <a:xfrm>
            <a:off x="453244" y="3076573"/>
            <a:ext cx="8459856" cy="3273149"/>
          </a:xfrm>
          <a:prstGeom prst="rect">
            <a:avLst/>
          </a:prstGeom>
          <a:ln>
            <a:solidFill>
              <a:schemeClr val="tx1"/>
            </a:solidFill>
          </a:ln>
        </p:spPr>
      </p:pic>
      <p:pic>
        <p:nvPicPr>
          <p:cNvPr id="5" name="Picture 4">
            <a:extLst>
              <a:ext uri="{FF2B5EF4-FFF2-40B4-BE49-F238E27FC236}">
                <a16:creationId xmlns:a16="http://schemas.microsoft.com/office/drawing/2014/main" id="{0EBCF22A-46C1-40B0-9FB9-0369B9EAB2D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332939" y="3675528"/>
            <a:ext cx="2071000" cy="1661037"/>
          </a:xfrm>
          <a:prstGeom prst="rect">
            <a:avLst/>
          </a:prstGeom>
          <a:ln w="12700">
            <a:solidFill>
              <a:schemeClr val="tx1"/>
            </a:solidFill>
          </a:ln>
        </p:spPr>
      </p:pic>
    </p:spTree>
    <p:extLst>
      <p:ext uri="{BB962C8B-B14F-4D97-AF65-F5344CB8AC3E}">
        <p14:creationId xmlns:p14="http://schemas.microsoft.com/office/powerpoint/2010/main" val="40888280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69" y="508278"/>
            <a:ext cx="11174543" cy="1099457"/>
          </a:xfrm>
        </p:spPr>
        <p:txBody>
          <a:bodyPr/>
          <a:lstStyle/>
          <a:p>
            <a:pPr eaLnBrk="1" hangingPunct="1"/>
            <a:r>
              <a:rPr lang="en-US" sz="3600" dirty="0">
                <a:solidFill>
                  <a:schemeClr val="tx1"/>
                </a:solidFill>
              </a:rPr>
              <a:t>2020 - </a:t>
            </a:r>
            <a:r>
              <a:rPr lang="en-US" sz="3600" dirty="0" err="1">
                <a:solidFill>
                  <a:schemeClr val="tx1"/>
                </a:solidFill>
              </a:rPr>
              <a:t>LOwer</a:t>
            </a:r>
            <a:r>
              <a:rPr lang="en-US" sz="3600" dirty="0">
                <a:solidFill>
                  <a:schemeClr val="tx1"/>
                </a:solidFill>
              </a:rPr>
              <a:t> mon. n. shore fishway</a:t>
            </a:r>
            <a:br>
              <a:rPr lang="en-US" sz="3600" dirty="0">
                <a:solidFill>
                  <a:schemeClr val="tx1"/>
                </a:solidFill>
              </a:rPr>
            </a:br>
            <a:endParaRPr lang="en-US" sz="2000" dirty="0">
              <a:solidFill>
                <a:schemeClr val="tx1"/>
              </a:solidFill>
            </a:endParaRP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368221" y="1328255"/>
            <a:ext cx="11455557" cy="43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solidFill>
                  <a:schemeClr val="tx1"/>
                </a:solidFill>
              </a:rPr>
              <a:t>TDG in the fishway is unaffected </a:t>
            </a:r>
            <a:r>
              <a:rPr lang="en-US" sz="2200" dirty="0"/>
              <a:t>by Lower Monumental eddy.</a:t>
            </a:r>
          </a:p>
          <a:p>
            <a:pPr marL="0" indent="-342900">
              <a:buFont typeface="Arial" panose="020B0604020202020204" pitchFamily="34" charset="0"/>
              <a:buChar char="•"/>
            </a:pPr>
            <a:r>
              <a:rPr lang="en-US" sz="2200" dirty="0"/>
              <a:t>TDG followed forebay TDG due to fishway turbine supply.  Therefore, higher TDG in this area primarily due to Little Goose spill</a:t>
            </a:r>
            <a:endParaRPr lang="en-US" sz="2200" dirty="0">
              <a:ea typeface="ＭＳ Ｐゴシック" charset="0"/>
            </a:endParaRPr>
          </a:p>
        </p:txBody>
      </p:sp>
      <p:pic>
        <p:nvPicPr>
          <p:cNvPr id="5" name="Picture 4">
            <a:extLst>
              <a:ext uri="{FF2B5EF4-FFF2-40B4-BE49-F238E27FC236}">
                <a16:creationId xmlns:a16="http://schemas.microsoft.com/office/drawing/2014/main" id="{80EF7891-D8B9-4E65-9C9D-2D52BFBC5D3E}"/>
              </a:ext>
            </a:extLst>
          </p:cNvPr>
          <p:cNvPicPr/>
          <p:nvPr/>
        </p:nvPicPr>
        <p:blipFill>
          <a:blip r:embed="rId3"/>
          <a:stretch>
            <a:fillRect/>
          </a:stretch>
        </p:blipFill>
        <p:spPr>
          <a:xfrm>
            <a:off x="368221" y="2655651"/>
            <a:ext cx="7694177" cy="3589336"/>
          </a:xfrm>
          <a:prstGeom prst="rect">
            <a:avLst/>
          </a:prstGeom>
          <a:ln>
            <a:solidFill>
              <a:schemeClr val="tx1"/>
            </a:solidFill>
          </a:ln>
        </p:spPr>
      </p:pic>
      <p:pic>
        <p:nvPicPr>
          <p:cNvPr id="7" name="Picture 6">
            <a:extLst>
              <a:ext uri="{FF2B5EF4-FFF2-40B4-BE49-F238E27FC236}">
                <a16:creationId xmlns:a16="http://schemas.microsoft.com/office/drawing/2014/main" id="{D2220FBE-55ED-4245-8DE0-383E068507F8}"/>
              </a:ext>
            </a:extLst>
          </p:cNvPr>
          <p:cNvPicPr/>
          <p:nvPr/>
        </p:nvPicPr>
        <p:blipFill rotWithShape="1">
          <a:blip r:embed="rId4">
            <a:extLst>
              <a:ext uri="{28A0092B-C50C-407E-A947-70E740481C1C}">
                <a14:useLocalDpi xmlns:a14="http://schemas.microsoft.com/office/drawing/2010/main" val="0"/>
              </a:ext>
            </a:extLst>
          </a:blip>
          <a:srcRect l="15231" t="9400"/>
          <a:stretch/>
        </p:blipFill>
        <p:spPr>
          <a:xfrm>
            <a:off x="8821271" y="3299011"/>
            <a:ext cx="2563444" cy="1983767"/>
          </a:xfrm>
          <a:prstGeom prst="rect">
            <a:avLst/>
          </a:prstGeom>
          <a:ln w="12700">
            <a:solidFill>
              <a:schemeClr val="tx1"/>
            </a:solidFill>
          </a:ln>
        </p:spPr>
      </p:pic>
    </p:spTree>
    <p:extLst>
      <p:ext uri="{BB962C8B-B14F-4D97-AF65-F5344CB8AC3E}">
        <p14:creationId xmlns:p14="http://schemas.microsoft.com/office/powerpoint/2010/main" val="17231642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69" y="508278"/>
            <a:ext cx="11174543" cy="1099457"/>
          </a:xfrm>
        </p:spPr>
        <p:txBody>
          <a:bodyPr/>
          <a:lstStyle/>
          <a:p>
            <a:pPr eaLnBrk="1" hangingPunct="1"/>
            <a:r>
              <a:rPr lang="en-US" sz="3600" dirty="0">
                <a:solidFill>
                  <a:schemeClr val="tx1"/>
                </a:solidFill>
              </a:rPr>
              <a:t>Supplemental </a:t>
            </a:r>
            <a:r>
              <a:rPr lang="en-US" sz="3600" dirty="0" err="1">
                <a:solidFill>
                  <a:schemeClr val="tx1"/>
                </a:solidFill>
              </a:rPr>
              <a:t>tdg</a:t>
            </a:r>
            <a:r>
              <a:rPr lang="en-US" sz="3600" dirty="0">
                <a:solidFill>
                  <a:schemeClr val="tx1"/>
                </a:solidFill>
              </a:rPr>
              <a:t> monitoring in 2021 </a:t>
            </a:r>
            <a:br>
              <a:rPr lang="en-US" sz="3600" dirty="0">
                <a:solidFill>
                  <a:schemeClr val="tx1"/>
                </a:solidFill>
              </a:rPr>
            </a:br>
            <a:r>
              <a:rPr lang="en-US" sz="2000" dirty="0">
                <a:solidFill>
                  <a:schemeClr val="tx1"/>
                </a:solidFill>
              </a:rPr>
              <a:t>lower monumental and little goose dams</a:t>
            </a: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576469" y="1513112"/>
            <a:ext cx="11034035" cy="43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solidFill>
                  <a:schemeClr val="tx1"/>
                </a:solidFill>
              </a:rPr>
              <a:t>2020 supplemental monitoring confirmed higher TDG in re-entrained flow at Little Goose and Lower Monumental dams.</a:t>
            </a:r>
          </a:p>
          <a:p>
            <a:pPr marL="0" indent="-342900">
              <a:buFont typeface="Arial" panose="020B0604020202020204" pitchFamily="34" charset="0"/>
              <a:buChar char="•"/>
            </a:pPr>
            <a:r>
              <a:rPr lang="en-US" sz="2200" dirty="0"/>
              <a:t>2021 sites added below powerhouse and four locations downstream</a:t>
            </a:r>
          </a:p>
          <a:p>
            <a:pPr marL="0" indent="-342900">
              <a:buFont typeface="Arial" panose="020B0604020202020204" pitchFamily="34" charset="0"/>
              <a:buChar char="•"/>
            </a:pPr>
            <a:r>
              <a:rPr lang="en-US" sz="2200" dirty="0"/>
              <a:t>TDG data compared to fixed monitoring sites and forebay sites of the next downstream dams</a:t>
            </a:r>
            <a:endParaRPr lang="en-US" sz="2200" dirty="0">
              <a:ea typeface="ＭＳ Ｐゴシック" charset="0"/>
            </a:endParaRPr>
          </a:p>
        </p:txBody>
      </p:sp>
      <p:sp>
        <p:nvSpPr>
          <p:cNvPr id="11" name="TextBox 10">
            <a:extLst>
              <a:ext uri="{FF2B5EF4-FFF2-40B4-BE49-F238E27FC236}">
                <a16:creationId xmlns:a16="http://schemas.microsoft.com/office/drawing/2014/main" id="{70D8D3C5-7B2F-447D-B481-EF7A4E53ACB8}"/>
              </a:ext>
            </a:extLst>
          </p:cNvPr>
          <p:cNvSpPr txBox="1"/>
          <p:nvPr/>
        </p:nvSpPr>
        <p:spPr>
          <a:xfrm>
            <a:off x="576469" y="6019242"/>
            <a:ext cx="2563522" cy="461665"/>
          </a:xfrm>
          <a:prstGeom prst="rect">
            <a:avLst/>
          </a:prstGeom>
          <a:noFill/>
        </p:spPr>
        <p:txBody>
          <a:bodyPr wrap="none" rtlCol="0">
            <a:spAutoFit/>
          </a:bodyPr>
          <a:lstStyle/>
          <a:p>
            <a:r>
              <a:rPr lang="en-US" dirty="0"/>
              <a:t>Little Goose Dam</a:t>
            </a:r>
          </a:p>
        </p:txBody>
      </p:sp>
      <p:sp>
        <p:nvSpPr>
          <p:cNvPr id="12" name="TextBox 11">
            <a:extLst>
              <a:ext uri="{FF2B5EF4-FFF2-40B4-BE49-F238E27FC236}">
                <a16:creationId xmlns:a16="http://schemas.microsoft.com/office/drawing/2014/main" id="{066C5524-6145-4041-985D-96AAA2946D59}"/>
              </a:ext>
            </a:extLst>
          </p:cNvPr>
          <p:cNvSpPr txBox="1"/>
          <p:nvPr/>
        </p:nvSpPr>
        <p:spPr>
          <a:xfrm>
            <a:off x="5857940" y="6019242"/>
            <a:ext cx="3541354" cy="461665"/>
          </a:xfrm>
          <a:prstGeom prst="rect">
            <a:avLst/>
          </a:prstGeom>
          <a:noFill/>
        </p:spPr>
        <p:txBody>
          <a:bodyPr wrap="none" rtlCol="0">
            <a:spAutoFit/>
          </a:bodyPr>
          <a:lstStyle/>
          <a:p>
            <a:r>
              <a:rPr lang="en-US" dirty="0"/>
              <a:t>Lower Monumental Dam</a:t>
            </a:r>
          </a:p>
        </p:txBody>
      </p:sp>
      <p:pic>
        <p:nvPicPr>
          <p:cNvPr id="8" name="Picture 7">
            <a:extLst>
              <a:ext uri="{FF2B5EF4-FFF2-40B4-BE49-F238E27FC236}">
                <a16:creationId xmlns:a16="http://schemas.microsoft.com/office/drawing/2014/main" id="{8D609F87-33B9-4ECD-90B7-06551DEAAF71}"/>
              </a:ext>
            </a:extLst>
          </p:cNvPr>
          <p:cNvPicPr>
            <a:picLocks noChangeAspect="1"/>
          </p:cNvPicPr>
          <p:nvPr/>
        </p:nvPicPr>
        <p:blipFill>
          <a:blip r:embed="rId3"/>
          <a:stretch>
            <a:fillRect/>
          </a:stretch>
        </p:blipFill>
        <p:spPr>
          <a:xfrm>
            <a:off x="6381512" y="3301279"/>
            <a:ext cx="3372414" cy="2717963"/>
          </a:xfrm>
          <a:prstGeom prst="rect">
            <a:avLst/>
          </a:prstGeom>
        </p:spPr>
      </p:pic>
      <p:pic>
        <p:nvPicPr>
          <p:cNvPr id="13" name="Picture 12">
            <a:extLst>
              <a:ext uri="{FF2B5EF4-FFF2-40B4-BE49-F238E27FC236}">
                <a16:creationId xmlns:a16="http://schemas.microsoft.com/office/drawing/2014/main" id="{E556F35D-A490-42CC-8F30-40A2D255D06B}"/>
              </a:ext>
            </a:extLst>
          </p:cNvPr>
          <p:cNvPicPr>
            <a:picLocks noChangeAspect="1"/>
          </p:cNvPicPr>
          <p:nvPr/>
        </p:nvPicPr>
        <p:blipFill>
          <a:blip r:embed="rId4"/>
          <a:stretch>
            <a:fillRect/>
          </a:stretch>
        </p:blipFill>
        <p:spPr>
          <a:xfrm>
            <a:off x="576469" y="3301279"/>
            <a:ext cx="5365151" cy="2708108"/>
          </a:xfrm>
          <a:prstGeom prst="rect">
            <a:avLst/>
          </a:prstGeom>
        </p:spPr>
      </p:pic>
      <p:sp>
        <p:nvSpPr>
          <p:cNvPr id="2" name="TextBox 1">
            <a:extLst>
              <a:ext uri="{FF2B5EF4-FFF2-40B4-BE49-F238E27FC236}">
                <a16:creationId xmlns:a16="http://schemas.microsoft.com/office/drawing/2014/main" id="{5B80FA4A-1D3F-41A2-86FC-3275D6662A0F}"/>
              </a:ext>
            </a:extLst>
          </p:cNvPr>
          <p:cNvSpPr txBox="1"/>
          <p:nvPr/>
        </p:nvSpPr>
        <p:spPr>
          <a:xfrm>
            <a:off x="3526972" y="3788229"/>
            <a:ext cx="753626" cy="584775"/>
          </a:xfrm>
          <a:prstGeom prst="rect">
            <a:avLst/>
          </a:prstGeom>
          <a:noFill/>
        </p:spPr>
        <p:txBody>
          <a:bodyPr wrap="square" rtlCol="0">
            <a:spAutoFit/>
          </a:bodyPr>
          <a:lstStyle/>
          <a:p>
            <a:r>
              <a:rPr lang="en-US" sz="1600" b="1" dirty="0">
                <a:solidFill>
                  <a:schemeClr val="accent4">
                    <a:lumMod val="40000"/>
                    <a:lumOff val="60000"/>
                  </a:schemeClr>
                </a:solidFill>
              </a:rPr>
              <a:t>Fixed TW</a:t>
            </a:r>
          </a:p>
        </p:txBody>
      </p:sp>
      <p:sp>
        <p:nvSpPr>
          <p:cNvPr id="14" name="TextBox 13">
            <a:extLst>
              <a:ext uri="{FF2B5EF4-FFF2-40B4-BE49-F238E27FC236}">
                <a16:creationId xmlns:a16="http://schemas.microsoft.com/office/drawing/2014/main" id="{D9234766-5693-4A02-A0A2-5234FF0FEBD3}"/>
              </a:ext>
            </a:extLst>
          </p:cNvPr>
          <p:cNvSpPr txBox="1"/>
          <p:nvPr/>
        </p:nvSpPr>
        <p:spPr>
          <a:xfrm>
            <a:off x="8645668" y="4362945"/>
            <a:ext cx="753626" cy="584775"/>
          </a:xfrm>
          <a:prstGeom prst="rect">
            <a:avLst/>
          </a:prstGeom>
          <a:noFill/>
        </p:spPr>
        <p:txBody>
          <a:bodyPr wrap="square" rtlCol="0">
            <a:spAutoFit/>
          </a:bodyPr>
          <a:lstStyle/>
          <a:p>
            <a:r>
              <a:rPr lang="en-US" sz="1600" b="1" dirty="0">
                <a:solidFill>
                  <a:schemeClr val="accent4">
                    <a:lumMod val="40000"/>
                    <a:lumOff val="60000"/>
                  </a:schemeClr>
                </a:solidFill>
              </a:rPr>
              <a:t>Fixed TW</a:t>
            </a:r>
          </a:p>
        </p:txBody>
      </p:sp>
      <p:sp>
        <p:nvSpPr>
          <p:cNvPr id="15" name="TextBox 14">
            <a:extLst>
              <a:ext uri="{FF2B5EF4-FFF2-40B4-BE49-F238E27FC236}">
                <a16:creationId xmlns:a16="http://schemas.microsoft.com/office/drawing/2014/main" id="{8F34B03F-7679-4C01-93E6-1CA4394C0312}"/>
              </a:ext>
            </a:extLst>
          </p:cNvPr>
          <p:cNvSpPr txBox="1"/>
          <p:nvPr/>
        </p:nvSpPr>
        <p:spPr>
          <a:xfrm>
            <a:off x="5273254" y="4373004"/>
            <a:ext cx="753626" cy="584775"/>
          </a:xfrm>
          <a:prstGeom prst="rect">
            <a:avLst/>
          </a:prstGeom>
          <a:noFill/>
        </p:spPr>
        <p:txBody>
          <a:bodyPr wrap="square" rtlCol="0">
            <a:spAutoFit/>
          </a:bodyPr>
          <a:lstStyle/>
          <a:p>
            <a:r>
              <a:rPr lang="en-US" sz="1600" b="1" dirty="0">
                <a:solidFill>
                  <a:schemeClr val="accent4">
                    <a:lumMod val="40000"/>
                    <a:lumOff val="60000"/>
                  </a:schemeClr>
                </a:solidFill>
              </a:rPr>
              <a:t>Fixed FB</a:t>
            </a:r>
          </a:p>
        </p:txBody>
      </p:sp>
      <p:sp>
        <p:nvSpPr>
          <p:cNvPr id="16" name="TextBox 15">
            <a:extLst>
              <a:ext uri="{FF2B5EF4-FFF2-40B4-BE49-F238E27FC236}">
                <a16:creationId xmlns:a16="http://schemas.microsoft.com/office/drawing/2014/main" id="{714CC56D-D8A6-4FC1-ABFE-22B90D95BD62}"/>
              </a:ext>
            </a:extLst>
          </p:cNvPr>
          <p:cNvSpPr txBox="1"/>
          <p:nvPr/>
        </p:nvSpPr>
        <p:spPr>
          <a:xfrm>
            <a:off x="9092735" y="3773242"/>
            <a:ext cx="753626" cy="584775"/>
          </a:xfrm>
          <a:prstGeom prst="rect">
            <a:avLst/>
          </a:prstGeom>
          <a:noFill/>
        </p:spPr>
        <p:txBody>
          <a:bodyPr wrap="square" rtlCol="0">
            <a:spAutoFit/>
          </a:bodyPr>
          <a:lstStyle/>
          <a:p>
            <a:r>
              <a:rPr lang="en-US" sz="1600" b="1" dirty="0">
                <a:solidFill>
                  <a:schemeClr val="accent4">
                    <a:lumMod val="40000"/>
                    <a:lumOff val="60000"/>
                  </a:schemeClr>
                </a:solidFill>
              </a:rPr>
              <a:t>Fixed FB</a:t>
            </a:r>
          </a:p>
        </p:txBody>
      </p:sp>
    </p:spTree>
    <p:extLst>
      <p:ext uri="{BB962C8B-B14F-4D97-AF65-F5344CB8AC3E}">
        <p14:creationId xmlns:p14="http://schemas.microsoft.com/office/powerpoint/2010/main" val="21212358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74869" y="277196"/>
            <a:ext cx="10828131" cy="1099457"/>
          </a:xfrm>
        </p:spPr>
        <p:txBody>
          <a:bodyPr/>
          <a:lstStyle/>
          <a:p>
            <a:pPr eaLnBrk="1" hangingPunct="1"/>
            <a:r>
              <a:rPr lang="en-US" sz="3600" dirty="0">
                <a:solidFill>
                  <a:schemeClr val="tx1"/>
                </a:solidFill>
              </a:rPr>
              <a:t>Little goose </a:t>
            </a:r>
            <a:r>
              <a:rPr lang="en-US" sz="3600" dirty="0" err="1">
                <a:solidFill>
                  <a:schemeClr val="tx1"/>
                </a:solidFill>
              </a:rPr>
              <a:t>tdg</a:t>
            </a:r>
            <a:r>
              <a:rPr lang="en-US" sz="3600" dirty="0">
                <a:solidFill>
                  <a:schemeClr val="tx1"/>
                </a:solidFill>
              </a:rPr>
              <a:t> monitoring in 2021 </a:t>
            </a:r>
            <a:br>
              <a:rPr lang="en-US" sz="3600" dirty="0">
                <a:solidFill>
                  <a:schemeClr val="tx1"/>
                </a:solidFill>
              </a:rPr>
            </a:br>
            <a:endParaRPr lang="en-US" sz="2000" dirty="0">
              <a:solidFill>
                <a:schemeClr val="tx1"/>
              </a:solidFill>
            </a:endParaRP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474869" y="1055692"/>
            <a:ext cx="11437731" cy="43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Lower river discharges in 2021 so fixed site never reached 125% TDG</a:t>
            </a:r>
          </a:p>
        </p:txBody>
      </p:sp>
      <p:pic>
        <p:nvPicPr>
          <p:cNvPr id="13" name="Picture 12">
            <a:extLst>
              <a:ext uri="{FF2B5EF4-FFF2-40B4-BE49-F238E27FC236}">
                <a16:creationId xmlns:a16="http://schemas.microsoft.com/office/drawing/2014/main" id="{E556F35D-A490-42CC-8F30-40A2D255D06B}"/>
              </a:ext>
            </a:extLst>
          </p:cNvPr>
          <p:cNvPicPr>
            <a:picLocks noChangeAspect="1"/>
          </p:cNvPicPr>
          <p:nvPr/>
        </p:nvPicPr>
        <p:blipFill>
          <a:blip r:embed="rId3"/>
          <a:stretch>
            <a:fillRect/>
          </a:stretch>
        </p:blipFill>
        <p:spPr>
          <a:xfrm>
            <a:off x="8059234" y="3425602"/>
            <a:ext cx="3853366" cy="1945022"/>
          </a:xfrm>
          <a:prstGeom prst="rect">
            <a:avLst/>
          </a:prstGeom>
        </p:spPr>
      </p:pic>
      <p:sp>
        <p:nvSpPr>
          <p:cNvPr id="2" name="TextBox 1">
            <a:extLst>
              <a:ext uri="{FF2B5EF4-FFF2-40B4-BE49-F238E27FC236}">
                <a16:creationId xmlns:a16="http://schemas.microsoft.com/office/drawing/2014/main" id="{5B80FA4A-1D3F-41A2-86FC-3275D6662A0F}"/>
              </a:ext>
            </a:extLst>
          </p:cNvPr>
          <p:cNvSpPr txBox="1"/>
          <p:nvPr/>
        </p:nvSpPr>
        <p:spPr>
          <a:xfrm>
            <a:off x="2167605" y="5418529"/>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TW</a:t>
            </a:r>
          </a:p>
        </p:txBody>
      </p:sp>
      <p:sp>
        <p:nvSpPr>
          <p:cNvPr id="15" name="TextBox 14">
            <a:extLst>
              <a:ext uri="{FF2B5EF4-FFF2-40B4-BE49-F238E27FC236}">
                <a16:creationId xmlns:a16="http://schemas.microsoft.com/office/drawing/2014/main" id="{8F34B03F-7679-4C01-93E6-1CA4394C0312}"/>
              </a:ext>
            </a:extLst>
          </p:cNvPr>
          <p:cNvSpPr txBox="1"/>
          <p:nvPr/>
        </p:nvSpPr>
        <p:spPr>
          <a:xfrm>
            <a:off x="3355649" y="5828044"/>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FB</a:t>
            </a:r>
          </a:p>
        </p:txBody>
      </p:sp>
      <p:pic>
        <p:nvPicPr>
          <p:cNvPr id="5" name="Picture 4">
            <a:extLst>
              <a:ext uri="{FF2B5EF4-FFF2-40B4-BE49-F238E27FC236}">
                <a16:creationId xmlns:a16="http://schemas.microsoft.com/office/drawing/2014/main" id="{1A246576-83F4-4AFA-83AA-61555D0E77F0}"/>
              </a:ext>
            </a:extLst>
          </p:cNvPr>
          <p:cNvPicPr>
            <a:picLocks noChangeAspect="1"/>
          </p:cNvPicPr>
          <p:nvPr/>
        </p:nvPicPr>
        <p:blipFill>
          <a:blip r:embed="rId4"/>
          <a:stretch>
            <a:fillRect/>
          </a:stretch>
        </p:blipFill>
        <p:spPr>
          <a:xfrm>
            <a:off x="154309" y="1540275"/>
            <a:ext cx="7770491" cy="5300762"/>
          </a:xfrm>
          <a:prstGeom prst="rect">
            <a:avLst/>
          </a:prstGeom>
        </p:spPr>
      </p:pic>
    </p:spTree>
    <p:extLst>
      <p:ext uri="{BB962C8B-B14F-4D97-AF65-F5344CB8AC3E}">
        <p14:creationId xmlns:p14="http://schemas.microsoft.com/office/powerpoint/2010/main" val="485125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69" y="508278"/>
            <a:ext cx="5128523" cy="1099457"/>
          </a:xfrm>
        </p:spPr>
        <p:txBody>
          <a:bodyPr/>
          <a:lstStyle/>
          <a:p>
            <a:pPr eaLnBrk="1" hangingPunct="1"/>
            <a:r>
              <a:rPr lang="en-US" sz="3600" dirty="0">
                <a:solidFill>
                  <a:schemeClr val="tx1"/>
                </a:solidFill>
              </a:rPr>
              <a:t>Little goose </a:t>
            </a:r>
            <a:r>
              <a:rPr lang="en-US" sz="3600" dirty="0" err="1">
                <a:solidFill>
                  <a:schemeClr val="tx1"/>
                </a:solidFill>
              </a:rPr>
              <a:t>tdg</a:t>
            </a:r>
            <a:r>
              <a:rPr lang="en-US" sz="3600" dirty="0">
                <a:solidFill>
                  <a:schemeClr val="tx1"/>
                </a:solidFill>
              </a:rPr>
              <a:t> monitoring in 2021 </a:t>
            </a:r>
            <a:br>
              <a:rPr lang="en-US" sz="3600" dirty="0">
                <a:solidFill>
                  <a:schemeClr val="tx1"/>
                </a:solidFill>
              </a:rPr>
            </a:br>
            <a:endParaRPr lang="en-US" sz="2000" dirty="0">
              <a:solidFill>
                <a:schemeClr val="tx1"/>
              </a:solidFill>
            </a:endParaRP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576469" y="1513112"/>
            <a:ext cx="11329371" cy="43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Lower river discharges in 2021 so fixed site never reached 125% TDG</a:t>
            </a:r>
          </a:p>
          <a:p>
            <a:pPr marL="428625" lvl="2" indent="-342900"/>
            <a:r>
              <a:rPr lang="en-US" sz="2000" dirty="0"/>
              <a:t>Lower Monumental forebay was not as high as 2020</a:t>
            </a:r>
          </a:p>
          <a:p>
            <a:pPr marL="428625" lvl="2" indent="-342900"/>
            <a:r>
              <a:rPr lang="en-US" sz="2000" dirty="0"/>
              <a:t>During highest spill week, “Gold-5” exceeded the fixed site consistently during 125% gas cap spill</a:t>
            </a:r>
          </a:p>
          <a:p>
            <a:pPr marL="428625" lvl="2" indent="-342900"/>
            <a:r>
              <a:rPr lang="en-US" sz="2000" dirty="0"/>
              <a:t>North shore sites (yellow &amp; white (shown green)) were much lower &amp; further downstream (purple) was usually close to fixed site</a:t>
            </a:r>
            <a:endParaRPr lang="en-US" sz="2000" dirty="0">
              <a:ea typeface="ＭＳ Ｐゴシック" charset="0"/>
            </a:endParaRPr>
          </a:p>
        </p:txBody>
      </p:sp>
      <p:pic>
        <p:nvPicPr>
          <p:cNvPr id="13" name="Picture 12">
            <a:extLst>
              <a:ext uri="{FF2B5EF4-FFF2-40B4-BE49-F238E27FC236}">
                <a16:creationId xmlns:a16="http://schemas.microsoft.com/office/drawing/2014/main" id="{E556F35D-A490-42CC-8F30-40A2D255D06B}"/>
              </a:ext>
            </a:extLst>
          </p:cNvPr>
          <p:cNvPicPr>
            <a:picLocks noChangeAspect="1"/>
          </p:cNvPicPr>
          <p:nvPr/>
        </p:nvPicPr>
        <p:blipFill>
          <a:blip r:embed="rId3"/>
          <a:stretch>
            <a:fillRect/>
          </a:stretch>
        </p:blipFill>
        <p:spPr>
          <a:xfrm rot="16200000">
            <a:off x="9087260" y="4174867"/>
            <a:ext cx="3532806" cy="1783216"/>
          </a:xfrm>
          <a:prstGeom prst="rect">
            <a:avLst/>
          </a:prstGeom>
        </p:spPr>
      </p:pic>
      <p:sp>
        <p:nvSpPr>
          <p:cNvPr id="2" name="TextBox 1">
            <a:extLst>
              <a:ext uri="{FF2B5EF4-FFF2-40B4-BE49-F238E27FC236}">
                <a16:creationId xmlns:a16="http://schemas.microsoft.com/office/drawing/2014/main" id="{5B80FA4A-1D3F-41A2-86FC-3275D6662A0F}"/>
              </a:ext>
            </a:extLst>
          </p:cNvPr>
          <p:cNvSpPr txBox="1"/>
          <p:nvPr/>
        </p:nvSpPr>
        <p:spPr>
          <a:xfrm>
            <a:off x="10100037" y="4341468"/>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TW</a:t>
            </a:r>
          </a:p>
        </p:txBody>
      </p:sp>
      <p:sp>
        <p:nvSpPr>
          <p:cNvPr id="15" name="TextBox 14">
            <a:extLst>
              <a:ext uri="{FF2B5EF4-FFF2-40B4-BE49-F238E27FC236}">
                <a16:creationId xmlns:a16="http://schemas.microsoft.com/office/drawing/2014/main" id="{8F34B03F-7679-4C01-93E6-1CA4394C0312}"/>
              </a:ext>
            </a:extLst>
          </p:cNvPr>
          <p:cNvSpPr txBox="1"/>
          <p:nvPr/>
        </p:nvSpPr>
        <p:spPr>
          <a:xfrm>
            <a:off x="10695117" y="3285781"/>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FB</a:t>
            </a:r>
          </a:p>
        </p:txBody>
      </p:sp>
      <p:pic>
        <p:nvPicPr>
          <p:cNvPr id="4" name="Picture 3">
            <a:extLst>
              <a:ext uri="{FF2B5EF4-FFF2-40B4-BE49-F238E27FC236}">
                <a16:creationId xmlns:a16="http://schemas.microsoft.com/office/drawing/2014/main" id="{9E877EE1-BDCE-4F7E-B8E6-E7F34B12FAD5}"/>
              </a:ext>
            </a:extLst>
          </p:cNvPr>
          <p:cNvPicPr>
            <a:picLocks noChangeAspect="1"/>
          </p:cNvPicPr>
          <p:nvPr/>
        </p:nvPicPr>
        <p:blipFill>
          <a:blip r:embed="rId4"/>
          <a:stretch>
            <a:fillRect/>
          </a:stretch>
        </p:blipFill>
        <p:spPr>
          <a:xfrm>
            <a:off x="576469" y="3595057"/>
            <a:ext cx="9064651" cy="2942833"/>
          </a:xfrm>
          <a:prstGeom prst="rect">
            <a:avLst/>
          </a:prstGeom>
          <a:solidFill>
            <a:schemeClr val="tx2"/>
          </a:solidFill>
        </p:spPr>
      </p:pic>
    </p:spTree>
    <p:extLst>
      <p:ext uri="{BB962C8B-B14F-4D97-AF65-F5344CB8AC3E}">
        <p14:creationId xmlns:p14="http://schemas.microsoft.com/office/powerpoint/2010/main" val="277683326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70" y="274263"/>
            <a:ext cx="11099348" cy="1099457"/>
          </a:xfrm>
        </p:spPr>
        <p:txBody>
          <a:bodyPr/>
          <a:lstStyle/>
          <a:p>
            <a:pPr eaLnBrk="1" hangingPunct="1"/>
            <a:r>
              <a:rPr lang="en-US" sz="3600" dirty="0">
                <a:solidFill>
                  <a:schemeClr val="tx1"/>
                </a:solidFill>
              </a:rPr>
              <a:t>Lower mon. </a:t>
            </a:r>
            <a:r>
              <a:rPr lang="en-US" sz="3600" dirty="0" err="1">
                <a:solidFill>
                  <a:schemeClr val="tx1"/>
                </a:solidFill>
              </a:rPr>
              <a:t>tdg</a:t>
            </a:r>
            <a:r>
              <a:rPr lang="en-US" sz="3600" dirty="0">
                <a:solidFill>
                  <a:schemeClr val="tx1"/>
                </a:solidFill>
              </a:rPr>
              <a:t> monitoring in 2021 </a:t>
            </a:r>
            <a:br>
              <a:rPr lang="en-US" sz="3600" dirty="0">
                <a:solidFill>
                  <a:schemeClr val="tx1"/>
                </a:solidFill>
              </a:rPr>
            </a:br>
            <a:endParaRPr lang="en-US" sz="2000" dirty="0">
              <a:solidFill>
                <a:schemeClr val="tx1"/>
              </a:solidFill>
            </a:endParaRP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512108" y="1029956"/>
            <a:ext cx="11434518" cy="45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Lower river discharges in 2021 so fixed site never reached 125% TDG</a:t>
            </a:r>
          </a:p>
        </p:txBody>
      </p:sp>
      <p:pic>
        <p:nvPicPr>
          <p:cNvPr id="8" name="Picture 7">
            <a:extLst>
              <a:ext uri="{FF2B5EF4-FFF2-40B4-BE49-F238E27FC236}">
                <a16:creationId xmlns:a16="http://schemas.microsoft.com/office/drawing/2014/main" id="{8D609F87-33B9-4ECD-90B7-06551DEAAF71}"/>
              </a:ext>
            </a:extLst>
          </p:cNvPr>
          <p:cNvPicPr>
            <a:picLocks noChangeAspect="1"/>
          </p:cNvPicPr>
          <p:nvPr/>
        </p:nvPicPr>
        <p:blipFill>
          <a:blip r:embed="rId3"/>
          <a:stretch>
            <a:fillRect/>
          </a:stretch>
        </p:blipFill>
        <p:spPr>
          <a:xfrm>
            <a:off x="8876366" y="2057920"/>
            <a:ext cx="3070260" cy="2474445"/>
          </a:xfrm>
          <a:prstGeom prst="rect">
            <a:avLst/>
          </a:prstGeom>
        </p:spPr>
      </p:pic>
      <p:sp>
        <p:nvSpPr>
          <p:cNvPr id="14" name="TextBox 13">
            <a:extLst>
              <a:ext uri="{FF2B5EF4-FFF2-40B4-BE49-F238E27FC236}">
                <a16:creationId xmlns:a16="http://schemas.microsoft.com/office/drawing/2014/main" id="{D9234766-5693-4A02-A0A2-5234FF0FEBD3}"/>
              </a:ext>
            </a:extLst>
          </p:cNvPr>
          <p:cNvSpPr txBox="1"/>
          <p:nvPr/>
        </p:nvSpPr>
        <p:spPr>
          <a:xfrm>
            <a:off x="2585940" y="5129444"/>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TW</a:t>
            </a:r>
          </a:p>
        </p:txBody>
      </p:sp>
      <p:sp>
        <p:nvSpPr>
          <p:cNvPr id="16" name="TextBox 15">
            <a:extLst>
              <a:ext uri="{FF2B5EF4-FFF2-40B4-BE49-F238E27FC236}">
                <a16:creationId xmlns:a16="http://schemas.microsoft.com/office/drawing/2014/main" id="{714CC56D-D8A6-4FC1-ABFE-22B90D95BD62}"/>
              </a:ext>
            </a:extLst>
          </p:cNvPr>
          <p:cNvSpPr txBox="1"/>
          <p:nvPr/>
        </p:nvSpPr>
        <p:spPr>
          <a:xfrm>
            <a:off x="3095290" y="4362771"/>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FB</a:t>
            </a:r>
          </a:p>
        </p:txBody>
      </p:sp>
      <p:pic>
        <p:nvPicPr>
          <p:cNvPr id="2" name="Picture 1">
            <a:extLst>
              <a:ext uri="{FF2B5EF4-FFF2-40B4-BE49-F238E27FC236}">
                <a16:creationId xmlns:a16="http://schemas.microsoft.com/office/drawing/2014/main" id="{0C66863B-54FF-44A9-B387-481C9FD05C4A}"/>
              </a:ext>
            </a:extLst>
          </p:cNvPr>
          <p:cNvPicPr>
            <a:picLocks noChangeAspect="1"/>
          </p:cNvPicPr>
          <p:nvPr/>
        </p:nvPicPr>
        <p:blipFill>
          <a:blip r:embed="rId4"/>
          <a:stretch>
            <a:fillRect/>
          </a:stretch>
        </p:blipFill>
        <p:spPr>
          <a:xfrm>
            <a:off x="295640" y="1604031"/>
            <a:ext cx="8453122" cy="5253970"/>
          </a:xfrm>
          <a:prstGeom prst="rect">
            <a:avLst/>
          </a:prstGeom>
        </p:spPr>
      </p:pic>
    </p:spTree>
    <p:extLst>
      <p:ext uri="{BB962C8B-B14F-4D97-AF65-F5344CB8AC3E}">
        <p14:creationId xmlns:p14="http://schemas.microsoft.com/office/powerpoint/2010/main" val="2795307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70" y="508278"/>
            <a:ext cx="10485230" cy="1099457"/>
          </a:xfrm>
        </p:spPr>
        <p:txBody>
          <a:bodyPr/>
          <a:lstStyle/>
          <a:p>
            <a:pPr eaLnBrk="1" hangingPunct="1"/>
            <a:r>
              <a:rPr lang="en-US" sz="3600" dirty="0">
                <a:solidFill>
                  <a:schemeClr val="tx1"/>
                </a:solidFill>
              </a:rPr>
              <a:t>Lower mon. </a:t>
            </a:r>
            <a:r>
              <a:rPr lang="en-US" sz="3600" dirty="0" err="1">
                <a:solidFill>
                  <a:schemeClr val="tx1"/>
                </a:solidFill>
              </a:rPr>
              <a:t>tdg</a:t>
            </a:r>
            <a:r>
              <a:rPr lang="en-US" sz="3600" dirty="0">
                <a:solidFill>
                  <a:schemeClr val="tx1"/>
                </a:solidFill>
              </a:rPr>
              <a:t> monitoring in 2021 </a:t>
            </a:r>
            <a:br>
              <a:rPr lang="en-US" sz="3600" dirty="0">
                <a:solidFill>
                  <a:schemeClr val="tx1"/>
                </a:solidFill>
              </a:rPr>
            </a:br>
            <a:endParaRPr lang="en-US" sz="2000" dirty="0">
              <a:solidFill>
                <a:schemeClr val="tx1"/>
              </a:solidFill>
            </a:endParaRP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516182" y="1327616"/>
            <a:ext cx="11472618" cy="45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Lower river discharges in 2021 so fixed site never reached 125% TDG</a:t>
            </a:r>
          </a:p>
          <a:p>
            <a:pPr marL="428625" lvl="2" indent="-342900"/>
            <a:r>
              <a:rPr lang="en-US" sz="2000" dirty="0"/>
              <a:t>Ice Harbor forebay was not as high as 2020 but still exceeding LMA TW at times</a:t>
            </a:r>
          </a:p>
          <a:p>
            <a:pPr marL="428625" lvl="2" indent="-342900"/>
            <a:r>
              <a:rPr lang="en-US" sz="2000" dirty="0"/>
              <a:t>“Green-5” exceeded the fixed site consistently over many weeks</a:t>
            </a:r>
          </a:p>
          <a:p>
            <a:pPr marL="428625" lvl="2" indent="-342900"/>
            <a:r>
              <a:rPr lang="en-US" sz="2000" dirty="0"/>
              <a:t>Blue consistently lower but others mixed</a:t>
            </a:r>
            <a:endParaRPr lang="en-US" sz="2200" dirty="0">
              <a:ea typeface="ＭＳ Ｐゴシック" charset="0"/>
            </a:endParaRPr>
          </a:p>
        </p:txBody>
      </p:sp>
      <p:pic>
        <p:nvPicPr>
          <p:cNvPr id="8" name="Picture 7">
            <a:extLst>
              <a:ext uri="{FF2B5EF4-FFF2-40B4-BE49-F238E27FC236}">
                <a16:creationId xmlns:a16="http://schemas.microsoft.com/office/drawing/2014/main" id="{8D609F87-33B9-4ECD-90B7-06551DEAAF71}"/>
              </a:ext>
            </a:extLst>
          </p:cNvPr>
          <p:cNvPicPr>
            <a:picLocks noChangeAspect="1"/>
          </p:cNvPicPr>
          <p:nvPr/>
        </p:nvPicPr>
        <p:blipFill>
          <a:blip r:embed="rId3"/>
          <a:stretch>
            <a:fillRect/>
          </a:stretch>
        </p:blipFill>
        <p:spPr>
          <a:xfrm>
            <a:off x="203200" y="3875277"/>
            <a:ext cx="3070260" cy="2474445"/>
          </a:xfrm>
          <a:prstGeom prst="rect">
            <a:avLst/>
          </a:prstGeom>
        </p:spPr>
      </p:pic>
      <p:sp>
        <p:nvSpPr>
          <p:cNvPr id="14" name="TextBox 13">
            <a:extLst>
              <a:ext uri="{FF2B5EF4-FFF2-40B4-BE49-F238E27FC236}">
                <a16:creationId xmlns:a16="http://schemas.microsoft.com/office/drawing/2014/main" id="{D9234766-5693-4A02-A0A2-5234FF0FEBD3}"/>
              </a:ext>
            </a:extLst>
          </p:cNvPr>
          <p:cNvSpPr txBox="1"/>
          <p:nvPr/>
        </p:nvSpPr>
        <p:spPr>
          <a:xfrm>
            <a:off x="2263042" y="4793658"/>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TW</a:t>
            </a:r>
          </a:p>
        </p:txBody>
      </p:sp>
      <p:sp>
        <p:nvSpPr>
          <p:cNvPr id="16" name="TextBox 15">
            <a:extLst>
              <a:ext uri="{FF2B5EF4-FFF2-40B4-BE49-F238E27FC236}">
                <a16:creationId xmlns:a16="http://schemas.microsoft.com/office/drawing/2014/main" id="{714CC56D-D8A6-4FC1-ABFE-22B90D95BD62}"/>
              </a:ext>
            </a:extLst>
          </p:cNvPr>
          <p:cNvSpPr txBox="1"/>
          <p:nvPr/>
        </p:nvSpPr>
        <p:spPr>
          <a:xfrm>
            <a:off x="2517566" y="4365103"/>
            <a:ext cx="753626" cy="430887"/>
          </a:xfrm>
          <a:prstGeom prst="rect">
            <a:avLst/>
          </a:prstGeom>
          <a:noFill/>
        </p:spPr>
        <p:txBody>
          <a:bodyPr wrap="square" rtlCol="0">
            <a:spAutoFit/>
          </a:bodyPr>
          <a:lstStyle/>
          <a:p>
            <a:r>
              <a:rPr lang="en-US" sz="1100" b="1" dirty="0">
                <a:solidFill>
                  <a:schemeClr val="accent4">
                    <a:lumMod val="40000"/>
                    <a:lumOff val="60000"/>
                  </a:schemeClr>
                </a:solidFill>
              </a:rPr>
              <a:t>Fixed FB</a:t>
            </a:r>
          </a:p>
        </p:txBody>
      </p:sp>
      <p:pic>
        <p:nvPicPr>
          <p:cNvPr id="3" name="Picture 2">
            <a:extLst>
              <a:ext uri="{FF2B5EF4-FFF2-40B4-BE49-F238E27FC236}">
                <a16:creationId xmlns:a16="http://schemas.microsoft.com/office/drawing/2014/main" id="{8F583095-DA4C-487B-99F0-0FA0DF4CF76F}"/>
              </a:ext>
            </a:extLst>
          </p:cNvPr>
          <p:cNvPicPr>
            <a:picLocks noChangeAspect="1"/>
          </p:cNvPicPr>
          <p:nvPr/>
        </p:nvPicPr>
        <p:blipFill>
          <a:blip r:embed="rId4"/>
          <a:stretch>
            <a:fillRect/>
          </a:stretch>
        </p:blipFill>
        <p:spPr>
          <a:xfrm>
            <a:off x="3271192" y="2810652"/>
            <a:ext cx="8703125" cy="2572822"/>
          </a:xfrm>
          <a:prstGeom prst="rect">
            <a:avLst/>
          </a:prstGeom>
          <a:solidFill>
            <a:schemeClr val="tx2"/>
          </a:solidFill>
        </p:spPr>
      </p:pic>
    </p:spTree>
    <p:extLst>
      <p:ext uri="{BB962C8B-B14F-4D97-AF65-F5344CB8AC3E}">
        <p14:creationId xmlns:p14="http://schemas.microsoft.com/office/powerpoint/2010/main" val="17466458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70" y="1252702"/>
            <a:ext cx="11301001" cy="5337787"/>
          </a:xfrm>
          <a:noFill/>
        </p:spPr>
        <p:txBody>
          <a:bodyPr/>
          <a:lstStyle/>
          <a:p>
            <a:pPr marL="342900" indent="-342900">
              <a:buFont typeface="Arial" panose="020B0604020202020204" pitchFamily="34" charset="0"/>
              <a:buChar char="•"/>
            </a:pPr>
            <a:r>
              <a:rPr lang="en-US" sz="2200" dirty="0">
                <a:solidFill>
                  <a:schemeClr val="tx1"/>
                </a:solidFill>
              </a:rPr>
              <a:t>2020 TDG data indicate the fixed TW monitoring station does not accurately measure TDG levels representative of the total river conditions during high spill with little PH flow. </a:t>
            </a:r>
          </a:p>
          <a:p>
            <a:pPr marL="342900" indent="-342900">
              <a:buFont typeface="Arial" panose="020B0604020202020204" pitchFamily="34" charset="0"/>
              <a:buChar char="•"/>
            </a:pPr>
            <a:r>
              <a:rPr lang="en-US" sz="2200" dirty="0">
                <a:solidFill>
                  <a:schemeClr val="tx1"/>
                </a:solidFill>
              </a:rPr>
              <a:t>2021 river flow was lower than 2020. The 125% gas cap levels were seldom reached and conclusions unclear</a:t>
            </a:r>
          </a:p>
          <a:p>
            <a:pPr marL="342900" indent="-342900">
              <a:buFont typeface="Arial" panose="020B0604020202020204" pitchFamily="34" charset="0"/>
              <a:buChar char="•"/>
            </a:pPr>
            <a:r>
              <a:rPr lang="en-US" sz="2200" dirty="0">
                <a:solidFill>
                  <a:schemeClr val="tx1"/>
                </a:solidFill>
              </a:rPr>
              <a:t>Based on previous data and continued 125% gas cap spill, it is prudent to:</a:t>
            </a:r>
          </a:p>
          <a:p>
            <a:pPr marL="471488" lvl="1" indent="-342900">
              <a:buFont typeface="Arial" panose="020B0604020202020204" pitchFamily="34" charset="0"/>
              <a:buChar char="•"/>
            </a:pPr>
            <a:r>
              <a:rPr lang="en-US" sz="2000" dirty="0">
                <a:solidFill>
                  <a:schemeClr val="tx1"/>
                </a:solidFill>
              </a:rPr>
              <a:t>Maintain Forebay monitoring sites at all dams</a:t>
            </a:r>
          </a:p>
          <a:p>
            <a:pPr marL="471488" lvl="1" indent="-342900">
              <a:buFont typeface="Arial" panose="020B0604020202020204" pitchFamily="34" charset="0"/>
              <a:buChar char="•"/>
            </a:pPr>
            <a:r>
              <a:rPr lang="en-US" sz="2000" dirty="0">
                <a:solidFill>
                  <a:schemeClr val="tx1"/>
                </a:solidFill>
              </a:rPr>
              <a:t>Monitor at least 2 of the 2021 temporary sites downstream of Lower Monumental and Little Goose dam in 2022</a:t>
            </a:r>
          </a:p>
          <a:p>
            <a:pPr marL="771525" lvl="2" indent="-342900"/>
            <a:r>
              <a:rPr lang="en-US" sz="1800" dirty="0">
                <a:solidFill>
                  <a:schemeClr val="tx1"/>
                </a:solidFill>
              </a:rPr>
              <a:t>Forecast for Snake River flow is below average; observations may be similar to 2021</a:t>
            </a:r>
            <a:r>
              <a:rPr lang="en-US" sz="1700" dirty="0">
                <a:solidFill>
                  <a:schemeClr val="tx1"/>
                </a:solidFill>
              </a:rPr>
              <a:t> </a:t>
            </a:r>
          </a:p>
          <a:p>
            <a:pPr marL="471488" lvl="1" indent="-342900">
              <a:buFont typeface="Arial" panose="020B0604020202020204" pitchFamily="34" charset="0"/>
              <a:buChar char="•"/>
            </a:pPr>
            <a:r>
              <a:rPr lang="en-US" sz="2000" dirty="0">
                <a:solidFill>
                  <a:schemeClr val="tx1"/>
                </a:solidFill>
              </a:rPr>
              <a:t>Consider more robust TDG exploration in the future similar to transect studies in 2004 (LMA) &amp; 2007 (LGA)</a:t>
            </a:r>
          </a:p>
        </p:txBody>
      </p:sp>
      <p:sp>
        <p:nvSpPr>
          <p:cNvPr id="6148" name="Rectangle 4"/>
          <p:cNvSpPr>
            <a:spLocks noGrp="1" noChangeArrowheads="1"/>
          </p:cNvSpPr>
          <p:nvPr>
            <p:ph type="title"/>
          </p:nvPr>
        </p:nvSpPr>
        <p:spPr>
          <a:xfrm>
            <a:off x="576470" y="267510"/>
            <a:ext cx="5519530" cy="762000"/>
          </a:xfrm>
        </p:spPr>
        <p:txBody>
          <a:bodyPr/>
          <a:lstStyle/>
          <a:p>
            <a:pPr eaLnBrk="1" hangingPunct="1"/>
            <a:r>
              <a:rPr lang="en-US" sz="3600" dirty="0">
                <a:solidFill>
                  <a:schemeClr val="tx1"/>
                </a:solidFill>
              </a:rPr>
              <a:t>summary</a:t>
            </a:r>
          </a:p>
        </p:txBody>
      </p:sp>
    </p:spTree>
    <p:extLst>
      <p:ext uri="{BB962C8B-B14F-4D97-AF65-F5344CB8AC3E}">
        <p14:creationId xmlns:p14="http://schemas.microsoft.com/office/powerpoint/2010/main" val="41197853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70" y="1252702"/>
            <a:ext cx="11301001" cy="5337787"/>
          </a:xfrm>
          <a:noFill/>
        </p:spPr>
        <p:txBody>
          <a:bodyPr/>
          <a:lstStyle/>
          <a:p>
            <a:pPr marL="342900" indent="-342900">
              <a:buFont typeface="Arial" panose="020B0604020202020204" pitchFamily="34" charset="0"/>
              <a:buChar char="•"/>
            </a:pPr>
            <a:r>
              <a:rPr lang="en-US" sz="2200" dirty="0"/>
              <a:t>2004 Lower Monumental TDG study after end bay deflectors added</a:t>
            </a:r>
            <a:endParaRPr lang="en-US" sz="2000" dirty="0"/>
          </a:p>
          <a:p>
            <a:pPr marL="471488" lvl="1" indent="-342900">
              <a:buFont typeface="Arial" panose="020B0604020202020204" pitchFamily="34" charset="0"/>
              <a:buChar char="•"/>
            </a:pPr>
            <a:r>
              <a:rPr lang="en-US" sz="2000" dirty="0"/>
              <a:t>South bank or fixed TW station always highest TDG for T3 transect under study spill conditions</a:t>
            </a:r>
          </a:p>
        </p:txBody>
      </p:sp>
      <p:sp>
        <p:nvSpPr>
          <p:cNvPr id="6148" name="Rectangle 4"/>
          <p:cNvSpPr>
            <a:spLocks noGrp="1" noChangeArrowheads="1"/>
          </p:cNvSpPr>
          <p:nvPr>
            <p:ph type="title"/>
          </p:nvPr>
        </p:nvSpPr>
        <p:spPr>
          <a:xfrm>
            <a:off x="576469" y="267510"/>
            <a:ext cx="11149365" cy="762000"/>
          </a:xfrm>
        </p:spPr>
        <p:txBody>
          <a:bodyPr/>
          <a:lstStyle/>
          <a:p>
            <a:pPr eaLnBrk="1" hangingPunct="1"/>
            <a:r>
              <a:rPr lang="en-US" sz="3600" dirty="0">
                <a:solidFill>
                  <a:schemeClr val="tx1"/>
                </a:solidFill>
              </a:rPr>
              <a:t>Bonus slide – only if interest or time</a:t>
            </a:r>
          </a:p>
        </p:txBody>
      </p:sp>
      <p:pic>
        <p:nvPicPr>
          <p:cNvPr id="4" name="Picture 3" descr="A close up of a map&#10;&#10;Description automatically generated">
            <a:extLst>
              <a:ext uri="{FF2B5EF4-FFF2-40B4-BE49-F238E27FC236}">
                <a16:creationId xmlns:a16="http://schemas.microsoft.com/office/drawing/2014/main" id="{16272D4F-9F50-4EA1-8A5B-845BB9DEE447}"/>
              </a:ext>
            </a:extLst>
          </p:cNvPr>
          <p:cNvPicPr>
            <a:picLocks noChangeAspect="1"/>
          </p:cNvPicPr>
          <p:nvPr/>
        </p:nvPicPr>
        <p:blipFill rotWithShape="1">
          <a:blip r:embed="rId3">
            <a:extLst>
              <a:ext uri="{28A0092B-C50C-407E-A947-70E740481C1C}">
                <a14:useLocalDpi xmlns:a14="http://schemas.microsoft.com/office/drawing/2010/main" val="0"/>
              </a:ext>
            </a:extLst>
          </a:blip>
          <a:srcRect l="8674" t="11111" r="6498" b="9333"/>
          <a:stretch/>
        </p:blipFill>
        <p:spPr>
          <a:xfrm>
            <a:off x="0" y="2001924"/>
            <a:ext cx="6639687" cy="4811757"/>
          </a:xfrm>
          <a:prstGeom prst="rect">
            <a:avLst/>
          </a:prstGeom>
        </p:spPr>
      </p:pic>
      <p:pic>
        <p:nvPicPr>
          <p:cNvPr id="5" name="Picture 4">
            <a:extLst>
              <a:ext uri="{FF2B5EF4-FFF2-40B4-BE49-F238E27FC236}">
                <a16:creationId xmlns:a16="http://schemas.microsoft.com/office/drawing/2014/main" id="{0673A10D-4976-4F4E-8403-897274D087CD}"/>
              </a:ext>
            </a:extLst>
          </p:cNvPr>
          <p:cNvPicPr>
            <a:picLocks noChangeAspect="1"/>
          </p:cNvPicPr>
          <p:nvPr/>
        </p:nvPicPr>
        <p:blipFill rotWithShape="1">
          <a:blip r:embed="rId4">
            <a:extLst>
              <a:ext uri="{28A0092B-C50C-407E-A947-70E740481C1C}">
                <a14:useLocalDpi xmlns:a14="http://schemas.microsoft.com/office/drawing/2010/main" val="0"/>
              </a:ext>
            </a:extLst>
          </a:blip>
          <a:srcRect l="29498" t="22963" r="15638" b="24889"/>
          <a:stretch/>
        </p:blipFill>
        <p:spPr>
          <a:xfrm>
            <a:off x="6801970" y="2874526"/>
            <a:ext cx="5209540" cy="3828305"/>
          </a:xfrm>
          <a:prstGeom prst="rect">
            <a:avLst/>
          </a:prstGeom>
        </p:spPr>
      </p:pic>
      <p:pic>
        <p:nvPicPr>
          <p:cNvPr id="6" name="Picture 5">
            <a:extLst>
              <a:ext uri="{FF2B5EF4-FFF2-40B4-BE49-F238E27FC236}">
                <a16:creationId xmlns:a16="http://schemas.microsoft.com/office/drawing/2014/main" id="{4F238315-D66E-45E7-BB2C-A0E0C7E0641B}"/>
              </a:ext>
            </a:extLst>
          </p:cNvPr>
          <p:cNvPicPr>
            <a:picLocks noChangeAspect="1"/>
          </p:cNvPicPr>
          <p:nvPr/>
        </p:nvPicPr>
        <p:blipFill rotWithShape="1">
          <a:blip r:embed="rId5">
            <a:extLst>
              <a:ext uri="{28A0092B-C50C-407E-A947-70E740481C1C}">
                <a14:useLocalDpi xmlns:a14="http://schemas.microsoft.com/office/drawing/2010/main" val="0"/>
              </a:ext>
            </a:extLst>
          </a:blip>
          <a:srcRect l="48626" t="35704" r="16229" b="34963"/>
          <a:stretch/>
        </p:blipFill>
        <p:spPr>
          <a:xfrm>
            <a:off x="9021295" y="4728104"/>
            <a:ext cx="2990215" cy="1928542"/>
          </a:xfrm>
          <a:prstGeom prst="rect">
            <a:avLst/>
          </a:prstGeom>
          <a:ln w="19050">
            <a:solidFill>
              <a:srgbClr val="FFFFFF"/>
            </a:solidFill>
          </a:ln>
        </p:spPr>
      </p:pic>
      <p:cxnSp>
        <p:nvCxnSpPr>
          <p:cNvPr id="7" name="Straight Arrow Connector 6">
            <a:extLst>
              <a:ext uri="{FF2B5EF4-FFF2-40B4-BE49-F238E27FC236}">
                <a16:creationId xmlns:a16="http://schemas.microsoft.com/office/drawing/2014/main" id="{4E43D404-81F5-4547-B9C7-E3E91D575887}"/>
              </a:ext>
            </a:extLst>
          </p:cNvPr>
          <p:cNvCxnSpPr/>
          <p:nvPr/>
        </p:nvCxnSpPr>
        <p:spPr>
          <a:xfrm flipV="1">
            <a:off x="7973545" y="5748878"/>
            <a:ext cx="1971675" cy="485775"/>
          </a:xfrm>
          <a:prstGeom prst="straightConnector1">
            <a:avLst/>
          </a:prstGeom>
          <a:ln w="381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4982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70" y="1252702"/>
            <a:ext cx="11301001" cy="5337787"/>
          </a:xfrm>
          <a:noFill/>
        </p:spPr>
        <p:txBody>
          <a:bodyPr/>
          <a:lstStyle/>
          <a:p>
            <a:pPr marL="342900" indent="-342900">
              <a:buFont typeface="Arial" panose="020B0604020202020204" pitchFamily="34" charset="0"/>
              <a:buChar char="•"/>
            </a:pPr>
            <a:r>
              <a:rPr lang="en-US" sz="2200" dirty="0">
                <a:solidFill>
                  <a:schemeClr val="tx1"/>
                </a:solidFill>
              </a:rPr>
              <a:t>TDG was monitored at fixed sites in the forebay and tailrace of each Snake River Dam.</a:t>
            </a:r>
          </a:p>
          <a:p>
            <a:pPr marL="471488" lvl="1" indent="-342900">
              <a:buFont typeface="Arial" panose="020B0604020202020204" pitchFamily="34" charset="0"/>
              <a:buChar char="•"/>
            </a:pPr>
            <a:r>
              <a:rPr lang="en-US" sz="2000" dirty="0">
                <a:solidFill>
                  <a:schemeClr val="tx1"/>
                </a:solidFill>
              </a:rPr>
              <a:t>Fixed sites were established based on powerhouse &amp; spill operations in mid-1990’s</a:t>
            </a:r>
          </a:p>
          <a:p>
            <a:pPr marL="342900" indent="-342900">
              <a:buFont typeface="Arial" panose="020B0604020202020204" pitchFamily="34" charset="0"/>
              <a:buChar char="•"/>
            </a:pPr>
            <a:r>
              <a:rPr lang="en-US" sz="2200" dirty="0">
                <a:solidFill>
                  <a:schemeClr val="tx1"/>
                </a:solidFill>
              </a:rPr>
              <a:t>Current fish passage plan requires significantly more spill than the 1990’s levels</a:t>
            </a:r>
          </a:p>
          <a:p>
            <a:pPr marL="342900" indent="-342900">
              <a:buFont typeface="Arial" panose="020B0604020202020204" pitchFamily="34" charset="0"/>
              <a:buChar char="•"/>
            </a:pPr>
            <a:r>
              <a:rPr lang="en-US" sz="2200" dirty="0">
                <a:solidFill>
                  <a:schemeClr val="tx1"/>
                </a:solidFill>
              </a:rPr>
              <a:t>Spill level is based on the States approved TDG level (125% TDG) as measured at tailrace fixed monitoring sites.</a:t>
            </a:r>
          </a:p>
          <a:p>
            <a:pPr marL="471488" lvl="1" indent="-342900">
              <a:buFont typeface="Arial" panose="020B0604020202020204" pitchFamily="34" charset="0"/>
              <a:buChar char="•"/>
            </a:pPr>
            <a:r>
              <a:rPr lang="en-US" sz="2000" dirty="0">
                <a:solidFill>
                  <a:schemeClr val="tx1"/>
                </a:solidFill>
              </a:rPr>
              <a:t>Forebay monitoring sites remain in place.</a:t>
            </a:r>
          </a:p>
          <a:p>
            <a:pPr marL="342900" indent="-342900">
              <a:buFont typeface="Arial" panose="020B0604020202020204" pitchFamily="34" charset="0"/>
              <a:buChar char="•"/>
            </a:pPr>
            <a:r>
              <a:rPr lang="en-US" sz="2200" dirty="0">
                <a:solidFill>
                  <a:schemeClr val="tx1"/>
                </a:solidFill>
              </a:rPr>
              <a:t>In 2020, TDG was at times higher in the forebay of some dams than it was within the tailrace of the upstream dam. </a:t>
            </a:r>
          </a:p>
          <a:p>
            <a:endParaRPr lang="en-US" sz="2200" dirty="0">
              <a:solidFill>
                <a:schemeClr val="tx1"/>
              </a:solidFill>
            </a:endParaRPr>
          </a:p>
          <a:p>
            <a:r>
              <a:rPr lang="en-US" sz="2200" b="1" dirty="0">
                <a:solidFill>
                  <a:schemeClr val="tx1"/>
                </a:solidFill>
              </a:rPr>
              <a:t>Question:</a:t>
            </a:r>
            <a:r>
              <a:rPr lang="en-US" sz="2200" dirty="0">
                <a:solidFill>
                  <a:schemeClr val="tx1"/>
                </a:solidFill>
              </a:rPr>
              <a:t> </a:t>
            </a:r>
          </a:p>
          <a:p>
            <a:endParaRPr lang="en-US" sz="2200" dirty="0">
              <a:solidFill>
                <a:schemeClr val="tx1"/>
              </a:solidFill>
            </a:endParaRPr>
          </a:p>
          <a:p>
            <a:r>
              <a:rPr lang="en-US" sz="2200" dirty="0">
                <a:solidFill>
                  <a:schemeClr val="tx1"/>
                </a:solidFill>
              </a:rPr>
              <a:t>Do the tailrace fixed monitoring sites accurately represent TDG conditions in the Snake River under the current spill program?</a:t>
            </a:r>
          </a:p>
        </p:txBody>
      </p:sp>
      <p:sp>
        <p:nvSpPr>
          <p:cNvPr id="6148" name="Rectangle 4"/>
          <p:cNvSpPr>
            <a:spLocks noGrp="1" noChangeArrowheads="1"/>
          </p:cNvSpPr>
          <p:nvPr>
            <p:ph type="title"/>
          </p:nvPr>
        </p:nvSpPr>
        <p:spPr>
          <a:xfrm>
            <a:off x="576470" y="267510"/>
            <a:ext cx="5519530" cy="762000"/>
          </a:xfrm>
        </p:spPr>
        <p:txBody>
          <a:bodyPr/>
          <a:lstStyle/>
          <a:p>
            <a:pPr eaLnBrk="1" hangingPunct="1"/>
            <a:r>
              <a:rPr lang="en-US" sz="3600" dirty="0">
                <a:solidFill>
                  <a:schemeClr val="tx1"/>
                </a:solidFill>
              </a:rPr>
              <a:t>background</a:t>
            </a:r>
          </a:p>
        </p:txBody>
      </p:sp>
    </p:spTree>
    <p:extLst>
      <p:ext uri="{BB962C8B-B14F-4D97-AF65-F5344CB8AC3E}">
        <p14:creationId xmlns:p14="http://schemas.microsoft.com/office/powerpoint/2010/main" val="30772764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69" y="1029510"/>
            <a:ext cx="11301001" cy="5337787"/>
          </a:xfrm>
          <a:noFill/>
        </p:spPr>
        <p:txBody>
          <a:bodyPr/>
          <a:lstStyle/>
          <a:p>
            <a:pPr marL="342900" indent="-342900">
              <a:buFont typeface="Arial" panose="020B0604020202020204" pitchFamily="34" charset="0"/>
              <a:buChar char="•"/>
            </a:pPr>
            <a:r>
              <a:rPr lang="en-US" sz="2200" dirty="0"/>
              <a:t>2007 Little Goose TDG study</a:t>
            </a:r>
            <a:endParaRPr lang="en-US" sz="2000" dirty="0"/>
          </a:p>
          <a:p>
            <a:pPr marL="471488" lvl="1" indent="-342900">
              <a:buFont typeface="Arial" panose="020B0604020202020204" pitchFamily="34" charset="0"/>
              <a:buChar char="•"/>
            </a:pPr>
            <a:r>
              <a:rPr lang="en-US" sz="2000" dirty="0"/>
              <a:t>North bank or fixed TW station near average of T2 transect with south bank lowest during early season with significant PH flow</a:t>
            </a:r>
          </a:p>
        </p:txBody>
      </p:sp>
      <p:sp>
        <p:nvSpPr>
          <p:cNvPr id="6148" name="Rectangle 4"/>
          <p:cNvSpPr>
            <a:spLocks noGrp="1" noChangeArrowheads="1"/>
          </p:cNvSpPr>
          <p:nvPr>
            <p:ph type="title"/>
          </p:nvPr>
        </p:nvSpPr>
        <p:spPr>
          <a:xfrm>
            <a:off x="576469" y="267510"/>
            <a:ext cx="11149365" cy="762000"/>
          </a:xfrm>
        </p:spPr>
        <p:txBody>
          <a:bodyPr/>
          <a:lstStyle/>
          <a:p>
            <a:pPr eaLnBrk="1" hangingPunct="1"/>
            <a:r>
              <a:rPr lang="en-US" sz="3600" dirty="0">
                <a:solidFill>
                  <a:schemeClr val="tx1"/>
                </a:solidFill>
              </a:rPr>
              <a:t>Bonus slide – only if interest or time</a:t>
            </a:r>
          </a:p>
        </p:txBody>
      </p:sp>
      <p:pic>
        <p:nvPicPr>
          <p:cNvPr id="8" name="Picture 3">
            <a:extLst>
              <a:ext uri="{FF2B5EF4-FFF2-40B4-BE49-F238E27FC236}">
                <a16:creationId xmlns:a16="http://schemas.microsoft.com/office/drawing/2014/main" id="{88C8402C-1096-4FC1-8F94-9E84E06CC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931" y="1796159"/>
            <a:ext cx="7306778" cy="499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id="{6AC607B1-0A92-4A27-91AC-09ADE179F637}"/>
              </a:ext>
            </a:extLst>
          </p:cNvPr>
          <p:cNvGrpSpPr/>
          <p:nvPr/>
        </p:nvGrpSpPr>
        <p:grpSpPr>
          <a:xfrm>
            <a:off x="12292" y="2887416"/>
            <a:ext cx="4860640" cy="3904739"/>
            <a:chOff x="1066800" y="457200"/>
            <a:chExt cx="7313613" cy="5991225"/>
          </a:xfrm>
        </p:grpSpPr>
        <p:pic>
          <p:nvPicPr>
            <p:cNvPr id="10" name="Picture 4">
              <a:extLst>
                <a:ext uri="{FF2B5EF4-FFF2-40B4-BE49-F238E27FC236}">
                  <a16:creationId xmlns:a16="http://schemas.microsoft.com/office/drawing/2014/main" id="{78BED5F8-59F0-4CF4-BF01-C185215F0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57200"/>
              <a:ext cx="7286625"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a:extLst>
                <a:ext uri="{FF2B5EF4-FFF2-40B4-BE49-F238E27FC236}">
                  <a16:creationId xmlns:a16="http://schemas.microsoft.com/office/drawing/2014/main" id="{D1B48FD7-489F-4A25-A76B-57349AA83EF2}"/>
                </a:ext>
              </a:extLst>
            </p:cNvPr>
            <p:cNvSpPr txBox="1">
              <a:spLocks noChangeArrowheads="1"/>
            </p:cNvSpPr>
            <p:nvPr/>
          </p:nvSpPr>
          <p:spPr bwMode="auto">
            <a:xfrm>
              <a:off x="4572000" y="34290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T1P2</a:t>
              </a:r>
            </a:p>
          </p:txBody>
        </p:sp>
        <p:sp>
          <p:nvSpPr>
            <p:cNvPr id="12" name="Text Box 6">
              <a:extLst>
                <a:ext uri="{FF2B5EF4-FFF2-40B4-BE49-F238E27FC236}">
                  <a16:creationId xmlns:a16="http://schemas.microsoft.com/office/drawing/2014/main" id="{969C9B3F-DCBA-4E95-9475-EC58A6D37DB4}"/>
                </a:ext>
              </a:extLst>
            </p:cNvPr>
            <p:cNvSpPr txBox="1">
              <a:spLocks noChangeArrowheads="1"/>
            </p:cNvSpPr>
            <p:nvPr/>
          </p:nvSpPr>
          <p:spPr bwMode="auto">
            <a:xfrm>
              <a:off x="4343400" y="3001963"/>
              <a:ext cx="547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T1P3</a:t>
              </a:r>
            </a:p>
          </p:txBody>
        </p:sp>
        <p:sp>
          <p:nvSpPr>
            <p:cNvPr id="13" name="Text Box 7">
              <a:extLst>
                <a:ext uri="{FF2B5EF4-FFF2-40B4-BE49-F238E27FC236}">
                  <a16:creationId xmlns:a16="http://schemas.microsoft.com/office/drawing/2014/main" id="{8754FE88-39D0-401F-8D89-6BA4A7A2B695}"/>
                </a:ext>
              </a:extLst>
            </p:cNvPr>
            <p:cNvSpPr txBox="1">
              <a:spLocks noChangeArrowheads="1"/>
            </p:cNvSpPr>
            <p:nvPr/>
          </p:nvSpPr>
          <p:spPr bwMode="auto">
            <a:xfrm>
              <a:off x="4419600" y="25146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T1P4</a:t>
              </a:r>
            </a:p>
          </p:txBody>
        </p:sp>
        <p:sp>
          <p:nvSpPr>
            <p:cNvPr id="14" name="Text Box 8">
              <a:extLst>
                <a:ext uri="{FF2B5EF4-FFF2-40B4-BE49-F238E27FC236}">
                  <a16:creationId xmlns:a16="http://schemas.microsoft.com/office/drawing/2014/main" id="{B17B3ADD-8462-42C7-B6CF-65E0DB2CEE97}"/>
                </a:ext>
              </a:extLst>
            </p:cNvPr>
            <p:cNvSpPr txBox="1">
              <a:spLocks noChangeArrowheads="1"/>
            </p:cNvSpPr>
            <p:nvPr/>
          </p:nvSpPr>
          <p:spPr bwMode="auto">
            <a:xfrm>
              <a:off x="5181600" y="23622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T1P5</a:t>
              </a:r>
            </a:p>
          </p:txBody>
        </p:sp>
        <p:sp>
          <p:nvSpPr>
            <p:cNvPr id="15" name="Text Box 9">
              <a:extLst>
                <a:ext uri="{FF2B5EF4-FFF2-40B4-BE49-F238E27FC236}">
                  <a16:creationId xmlns:a16="http://schemas.microsoft.com/office/drawing/2014/main" id="{4C91DB23-A504-4B19-89FF-D7A9FD56199F}"/>
                </a:ext>
              </a:extLst>
            </p:cNvPr>
            <p:cNvSpPr txBox="1">
              <a:spLocks noChangeArrowheads="1"/>
            </p:cNvSpPr>
            <p:nvPr/>
          </p:nvSpPr>
          <p:spPr bwMode="auto">
            <a:xfrm>
              <a:off x="5867400" y="35814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T1P1</a:t>
              </a:r>
            </a:p>
          </p:txBody>
        </p:sp>
        <p:sp>
          <p:nvSpPr>
            <p:cNvPr id="16" name="Text Box 10">
              <a:extLst>
                <a:ext uri="{FF2B5EF4-FFF2-40B4-BE49-F238E27FC236}">
                  <a16:creationId xmlns:a16="http://schemas.microsoft.com/office/drawing/2014/main" id="{50C13B50-111B-427F-89E5-864D0715409A}"/>
                </a:ext>
              </a:extLst>
            </p:cNvPr>
            <p:cNvSpPr txBox="1">
              <a:spLocks noChangeArrowheads="1"/>
            </p:cNvSpPr>
            <p:nvPr/>
          </p:nvSpPr>
          <p:spPr bwMode="auto">
            <a:xfrm>
              <a:off x="6553200" y="3276600"/>
              <a:ext cx="496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DTD</a:t>
              </a:r>
            </a:p>
          </p:txBody>
        </p:sp>
        <p:sp>
          <p:nvSpPr>
            <p:cNvPr id="17" name="Text Box 11">
              <a:extLst>
                <a:ext uri="{FF2B5EF4-FFF2-40B4-BE49-F238E27FC236}">
                  <a16:creationId xmlns:a16="http://schemas.microsoft.com/office/drawing/2014/main" id="{695D4671-5077-4702-8020-7D6BD502C974}"/>
                </a:ext>
              </a:extLst>
            </p:cNvPr>
            <p:cNvSpPr txBox="1">
              <a:spLocks noChangeArrowheads="1"/>
            </p:cNvSpPr>
            <p:nvPr/>
          </p:nvSpPr>
          <p:spPr bwMode="auto">
            <a:xfrm>
              <a:off x="2362200" y="43434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T2P1</a:t>
              </a:r>
            </a:p>
          </p:txBody>
        </p:sp>
        <p:sp>
          <p:nvSpPr>
            <p:cNvPr id="18" name="Text Box 12">
              <a:extLst>
                <a:ext uri="{FF2B5EF4-FFF2-40B4-BE49-F238E27FC236}">
                  <a16:creationId xmlns:a16="http://schemas.microsoft.com/office/drawing/2014/main" id="{A2743101-24EB-4B8B-8DA8-60BE7CB03C51}"/>
                </a:ext>
              </a:extLst>
            </p:cNvPr>
            <p:cNvSpPr txBox="1">
              <a:spLocks noChangeArrowheads="1"/>
            </p:cNvSpPr>
            <p:nvPr/>
          </p:nvSpPr>
          <p:spPr bwMode="auto">
            <a:xfrm>
              <a:off x="2209800" y="37338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T2P3</a:t>
              </a:r>
            </a:p>
          </p:txBody>
        </p:sp>
        <p:sp>
          <p:nvSpPr>
            <p:cNvPr id="19" name="Text Box 13">
              <a:extLst>
                <a:ext uri="{FF2B5EF4-FFF2-40B4-BE49-F238E27FC236}">
                  <a16:creationId xmlns:a16="http://schemas.microsoft.com/office/drawing/2014/main" id="{BA1B06C8-9AFB-4221-8E97-8574F8172C2F}"/>
                </a:ext>
              </a:extLst>
            </p:cNvPr>
            <p:cNvSpPr txBox="1">
              <a:spLocks noChangeArrowheads="1"/>
            </p:cNvSpPr>
            <p:nvPr/>
          </p:nvSpPr>
          <p:spPr bwMode="auto">
            <a:xfrm>
              <a:off x="2438400" y="40386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T2P1</a:t>
              </a:r>
            </a:p>
          </p:txBody>
        </p:sp>
        <p:sp>
          <p:nvSpPr>
            <p:cNvPr id="20" name="Text Box 14">
              <a:extLst>
                <a:ext uri="{FF2B5EF4-FFF2-40B4-BE49-F238E27FC236}">
                  <a16:creationId xmlns:a16="http://schemas.microsoft.com/office/drawing/2014/main" id="{586CD68A-493F-40DF-8A28-CC266E32F060}"/>
                </a:ext>
              </a:extLst>
            </p:cNvPr>
            <p:cNvSpPr txBox="1">
              <a:spLocks noChangeArrowheads="1"/>
            </p:cNvSpPr>
            <p:nvPr/>
          </p:nvSpPr>
          <p:spPr bwMode="auto">
            <a:xfrm>
              <a:off x="7772400" y="3505200"/>
              <a:ext cx="608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LGSA</a:t>
              </a:r>
            </a:p>
          </p:txBody>
        </p:sp>
        <p:sp>
          <p:nvSpPr>
            <p:cNvPr id="21" name="Text Box 15">
              <a:extLst>
                <a:ext uri="{FF2B5EF4-FFF2-40B4-BE49-F238E27FC236}">
                  <a16:creationId xmlns:a16="http://schemas.microsoft.com/office/drawing/2014/main" id="{2A9886E2-EBE3-466B-9CCE-2811C441F196}"/>
                </a:ext>
              </a:extLst>
            </p:cNvPr>
            <p:cNvSpPr txBox="1">
              <a:spLocks noChangeArrowheads="1"/>
            </p:cNvSpPr>
            <p:nvPr/>
          </p:nvSpPr>
          <p:spPr bwMode="auto">
            <a:xfrm>
              <a:off x="2133600" y="35052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T2P4</a:t>
              </a:r>
            </a:p>
          </p:txBody>
        </p:sp>
        <p:sp>
          <p:nvSpPr>
            <p:cNvPr id="22" name="Text Box 16">
              <a:extLst>
                <a:ext uri="{FF2B5EF4-FFF2-40B4-BE49-F238E27FC236}">
                  <a16:creationId xmlns:a16="http://schemas.microsoft.com/office/drawing/2014/main" id="{1F7FF00F-3165-4BE5-97FF-2786AE1E6DB9}"/>
                </a:ext>
              </a:extLst>
            </p:cNvPr>
            <p:cNvSpPr txBox="1">
              <a:spLocks noChangeArrowheads="1"/>
            </p:cNvSpPr>
            <p:nvPr/>
          </p:nvSpPr>
          <p:spPr bwMode="auto">
            <a:xfrm>
              <a:off x="1371600" y="3429000"/>
              <a:ext cx="6429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LGSW</a:t>
              </a:r>
            </a:p>
          </p:txBody>
        </p:sp>
      </p:grpSp>
    </p:spTree>
    <p:extLst>
      <p:ext uri="{BB962C8B-B14F-4D97-AF65-F5344CB8AC3E}">
        <p14:creationId xmlns:p14="http://schemas.microsoft.com/office/powerpoint/2010/main" val="22166749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69" y="1029510"/>
            <a:ext cx="11301001" cy="5337787"/>
          </a:xfrm>
          <a:noFill/>
        </p:spPr>
        <p:txBody>
          <a:bodyPr/>
          <a:lstStyle/>
          <a:p>
            <a:pPr marL="342900" indent="-342900">
              <a:buFont typeface="Arial" panose="020B0604020202020204" pitchFamily="34" charset="0"/>
              <a:buChar char="•"/>
            </a:pPr>
            <a:r>
              <a:rPr lang="en-US" sz="2200" dirty="0"/>
              <a:t>2007 Little Goose TDG study</a:t>
            </a:r>
            <a:endParaRPr lang="en-US" sz="2000" dirty="0"/>
          </a:p>
          <a:p>
            <a:pPr marL="471488" lvl="1" indent="-342900">
              <a:buFont typeface="Arial" panose="020B0604020202020204" pitchFamily="34" charset="0"/>
              <a:buChar char="•"/>
            </a:pPr>
            <a:r>
              <a:rPr lang="en-US" sz="2000" dirty="0"/>
              <a:t>Late in season with low PH flow south bank of T2 transect both higher and lower than north bank or fixed TW station</a:t>
            </a:r>
          </a:p>
          <a:p>
            <a:pPr marL="471488" lvl="1" indent="-342900">
              <a:buFont typeface="Arial" panose="020B0604020202020204" pitchFamily="34" charset="0"/>
              <a:buChar char="•"/>
            </a:pPr>
            <a:r>
              <a:rPr lang="en-US" sz="2000" dirty="0"/>
              <a:t>May be indication of higher                                                                                                       recirculation even with 30% spill</a:t>
            </a:r>
          </a:p>
        </p:txBody>
      </p:sp>
      <p:sp>
        <p:nvSpPr>
          <p:cNvPr id="6148" name="Rectangle 4"/>
          <p:cNvSpPr>
            <a:spLocks noGrp="1" noChangeArrowheads="1"/>
          </p:cNvSpPr>
          <p:nvPr>
            <p:ph type="title"/>
          </p:nvPr>
        </p:nvSpPr>
        <p:spPr>
          <a:xfrm>
            <a:off x="576469" y="267510"/>
            <a:ext cx="11149365" cy="762000"/>
          </a:xfrm>
        </p:spPr>
        <p:txBody>
          <a:bodyPr/>
          <a:lstStyle/>
          <a:p>
            <a:pPr eaLnBrk="1" hangingPunct="1"/>
            <a:r>
              <a:rPr lang="en-US" sz="3600" dirty="0">
                <a:solidFill>
                  <a:schemeClr val="tx1"/>
                </a:solidFill>
              </a:rPr>
              <a:t>Bonus slide – only if interest or time</a:t>
            </a:r>
          </a:p>
        </p:txBody>
      </p:sp>
      <p:grpSp>
        <p:nvGrpSpPr>
          <p:cNvPr id="9" name="Group 8">
            <a:extLst>
              <a:ext uri="{FF2B5EF4-FFF2-40B4-BE49-F238E27FC236}">
                <a16:creationId xmlns:a16="http://schemas.microsoft.com/office/drawing/2014/main" id="{6AC607B1-0A92-4A27-91AC-09ADE179F637}"/>
              </a:ext>
            </a:extLst>
          </p:cNvPr>
          <p:cNvGrpSpPr/>
          <p:nvPr/>
        </p:nvGrpSpPr>
        <p:grpSpPr>
          <a:xfrm>
            <a:off x="12292" y="2887416"/>
            <a:ext cx="4860640" cy="3904739"/>
            <a:chOff x="1066800" y="457200"/>
            <a:chExt cx="7313613" cy="5991225"/>
          </a:xfrm>
        </p:grpSpPr>
        <p:pic>
          <p:nvPicPr>
            <p:cNvPr id="10" name="Picture 4">
              <a:extLst>
                <a:ext uri="{FF2B5EF4-FFF2-40B4-BE49-F238E27FC236}">
                  <a16:creationId xmlns:a16="http://schemas.microsoft.com/office/drawing/2014/main" id="{78BED5F8-59F0-4CF4-BF01-C185215F0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7286625"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a:extLst>
                <a:ext uri="{FF2B5EF4-FFF2-40B4-BE49-F238E27FC236}">
                  <a16:creationId xmlns:a16="http://schemas.microsoft.com/office/drawing/2014/main" id="{D1B48FD7-489F-4A25-A76B-57349AA83EF2}"/>
                </a:ext>
              </a:extLst>
            </p:cNvPr>
            <p:cNvSpPr txBox="1">
              <a:spLocks noChangeArrowheads="1"/>
            </p:cNvSpPr>
            <p:nvPr/>
          </p:nvSpPr>
          <p:spPr bwMode="auto">
            <a:xfrm>
              <a:off x="4572000" y="34290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T1P2</a:t>
              </a:r>
            </a:p>
          </p:txBody>
        </p:sp>
        <p:sp>
          <p:nvSpPr>
            <p:cNvPr id="12" name="Text Box 6">
              <a:extLst>
                <a:ext uri="{FF2B5EF4-FFF2-40B4-BE49-F238E27FC236}">
                  <a16:creationId xmlns:a16="http://schemas.microsoft.com/office/drawing/2014/main" id="{969C9B3F-DCBA-4E95-9475-EC58A6D37DB4}"/>
                </a:ext>
              </a:extLst>
            </p:cNvPr>
            <p:cNvSpPr txBox="1">
              <a:spLocks noChangeArrowheads="1"/>
            </p:cNvSpPr>
            <p:nvPr/>
          </p:nvSpPr>
          <p:spPr bwMode="auto">
            <a:xfrm>
              <a:off x="4343400" y="3001963"/>
              <a:ext cx="547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T1P3</a:t>
              </a:r>
            </a:p>
          </p:txBody>
        </p:sp>
        <p:sp>
          <p:nvSpPr>
            <p:cNvPr id="13" name="Text Box 7">
              <a:extLst>
                <a:ext uri="{FF2B5EF4-FFF2-40B4-BE49-F238E27FC236}">
                  <a16:creationId xmlns:a16="http://schemas.microsoft.com/office/drawing/2014/main" id="{8754FE88-39D0-401F-8D89-6BA4A7A2B695}"/>
                </a:ext>
              </a:extLst>
            </p:cNvPr>
            <p:cNvSpPr txBox="1">
              <a:spLocks noChangeArrowheads="1"/>
            </p:cNvSpPr>
            <p:nvPr/>
          </p:nvSpPr>
          <p:spPr bwMode="auto">
            <a:xfrm>
              <a:off x="4419600" y="25146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T1P4</a:t>
              </a:r>
            </a:p>
          </p:txBody>
        </p:sp>
        <p:sp>
          <p:nvSpPr>
            <p:cNvPr id="14" name="Text Box 8">
              <a:extLst>
                <a:ext uri="{FF2B5EF4-FFF2-40B4-BE49-F238E27FC236}">
                  <a16:creationId xmlns:a16="http://schemas.microsoft.com/office/drawing/2014/main" id="{B17B3ADD-8462-42C7-B6CF-65E0DB2CEE97}"/>
                </a:ext>
              </a:extLst>
            </p:cNvPr>
            <p:cNvSpPr txBox="1">
              <a:spLocks noChangeArrowheads="1"/>
            </p:cNvSpPr>
            <p:nvPr/>
          </p:nvSpPr>
          <p:spPr bwMode="auto">
            <a:xfrm>
              <a:off x="5181600" y="23622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T1P5</a:t>
              </a:r>
            </a:p>
          </p:txBody>
        </p:sp>
        <p:sp>
          <p:nvSpPr>
            <p:cNvPr id="15" name="Text Box 9">
              <a:extLst>
                <a:ext uri="{FF2B5EF4-FFF2-40B4-BE49-F238E27FC236}">
                  <a16:creationId xmlns:a16="http://schemas.microsoft.com/office/drawing/2014/main" id="{4C91DB23-A504-4B19-89FF-D7A9FD56199F}"/>
                </a:ext>
              </a:extLst>
            </p:cNvPr>
            <p:cNvSpPr txBox="1">
              <a:spLocks noChangeArrowheads="1"/>
            </p:cNvSpPr>
            <p:nvPr/>
          </p:nvSpPr>
          <p:spPr bwMode="auto">
            <a:xfrm>
              <a:off x="5867400" y="35814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T1P1</a:t>
              </a:r>
            </a:p>
          </p:txBody>
        </p:sp>
        <p:sp>
          <p:nvSpPr>
            <p:cNvPr id="16" name="Text Box 10">
              <a:extLst>
                <a:ext uri="{FF2B5EF4-FFF2-40B4-BE49-F238E27FC236}">
                  <a16:creationId xmlns:a16="http://schemas.microsoft.com/office/drawing/2014/main" id="{50C13B50-111B-427F-89E5-864D0715409A}"/>
                </a:ext>
              </a:extLst>
            </p:cNvPr>
            <p:cNvSpPr txBox="1">
              <a:spLocks noChangeArrowheads="1"/>
            </p:cNvSpPr>
            <p:nvPr/>
          </p:nvSpPr>
          <p:spPr bwMode="auto">
            <a:xfrm>
              <a:off x="6553200" y="3276600"/>
              <a:ext cx="496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DTD</a:t>
              </a:r>
            </a:p>
          </p:txBody>
        </p:sp>
        <p:sp>
          <p:nvSpPr>
            <p:cNvPr id="17" name="Text Box 11">
              <a:extLst>
                <a:ext uri="{FF2B5EF4-FFF2-40B4-BE49-F238E27FC236}">
                  <a16:creationId xmlns:a16="http://schemas.microsoft.com/office/drawing/2014/main" id="{695D4671-5077-4702-8020-7D6BD502C974}"/>
                </a:ext>
              </a:extLst>
            </p:cNvPr>
            <p:cNvSpPr txBox="1">
              <a:spLocks noChangeArrowheads="1"/>
            </p:cNvSpPr>
            <p:nvPr/>
          </p:nvSpPr>
          <p:spPr bwMode="auto">
            <a:xfrm>
              <a:off x="2362200" y="43434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T2P1</a:t>
              </a:r>
            </a:p>
          </p:txBody>
        </p:sp>
        <p:sp>
          <p:nvSpPr>
            <p:cNvPr id="18" name="Text Box 12">
              <a:extLst>
                <a:ext uri="{FF2B5EF4-FFF2-40B4-BE49-F238E27FC236}">
                  <a16:creationId xmlns:a16="http://schemas.microsoft.com/office/drawing/2014/main" id="{A2743101-24EB-4B8B-8DA8-60BE7CB03C51}"/>
                </a:ext>
              </a:extLst>
            </p:cNvPr>
            <p:cNvSpPr txBox="1">
              <a:spLocks noChangeArrowheads="1"/>
            </p:cNvSpPr>
            <p:nvPr/>
          </p:nvSpPr>
          <p:spPr bwMode="auto">
            <a:xfrm>
              <a:off x="2209800" y="37338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T2P3</a:t>
              </a:r>
            </a:p>
          </p:txBody>
        </p:sp>
        <p:sp>
          <p:nvSpPr>
            <p:cNvPr id="19" name="Text Box 13">
              <a:extLst>
                <a:ext uri="{FF2B5EF4-FFF2-40B4-BE49-F238E27FC236}">
                  <a16:creationId xmlns:a16="http://schemas.microsoft.com/office/drawing/2014/main" id="{BA1B06C8-9AFB-4221-8E97-8574F8172C2F}"/>
                </a:ext>
              </a:extLst>
            </p:cNvPr>
            <p:cNvSpPr txBox="1">
              <a:spLocks noChangeArrowheads="1"/>
            </p:cNvSpPr>
            <p:nvPr/>
          </p:nvSpPr>
          <p:spPr bwMode="auto">
            <a:xfrm>
              <a:off x="2438400" y="40386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T2P1</a:t>
              </a:r>
            </a:p>
          </p:txBody>
        </p:sp>
        <p:sp>
          <p:nvSpPr>
            <p:cNvPr id="20" name="Text Box 14">
              <a:extLst>
                <a:ext uri="{FF2B5EF4-FFF2-40B4-BE49-F238E27FC236}">
                  <a16:creationId xmlns:a16="http://schemas.microsoft.com/office/drawing/2014/main" id="{586CD68A-493F-40DF-8A28-CC266E32F060}"/>
                </a:ext>
              </a:extLst>
            </p:cNvPr>
            <p:cNvSpPr txBox="1">
              <a:spLocks noChangeArrowheads="1"/>
            </p:cNvSpPr>
            <p:nvPr/>
          </p:nvSpPr>
          <p:spPr bwMode="auto">
            <a:xfrm>
              <a:off x="7772400" y="3505200"/>
              <a:ext cx="608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LGSA</a:t>
              </a:r>
            </a:p>
          </p:txBody>
        </p:sp>
        <p:sp>
          <p:nvSpPr>
            <p:cNvPr id="21" name="Text Box 15">
              <a:extLst>
                <a:ext uri="{FF2B5EF4-FFF2-40B4-BE49-F238E27FC236}">
                  <a16:creationId xmlns:a16="http://schemas.microsoft.com/office/drawing/2014/main" id="{2A9886E2-EBE3-466B-9CCE-2811C441F196}"/>
                </a:ext>
              </a:extLst>
            </p:cNvPr>
            <p:cNvSpPr txBox="1">
              <a:spLocks noChangeArrowheads="1"/>
            </p:cNvSpPr>
            <p:nvPr/>
          </p:nvSpPr>
          <p:spPr bwMode="auto">
            <a:xfrm>
              <a:off x="2133600" y="3505200"/>
              <a:ext cx="547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FFFF"/>
                  </a:solidFill>
                </a:rPr>
                <a:t>T2P4</a:t>
              </a:r>
            </a:p>
          </p:txBody>
        </p:sp>
        <p:sp>
          <p:nvSpPr>
            <p:cNvPr id="22" name="Text Box 16">
              <a:extLst>
                <a:ext uri="{FF2B5EF4-FFF2-40B4-BE49-F238E27FC236}">
                  <a16:creationId xmlns:a16="http://schemas.microsoft.com/office/drawing/2014/main" id="{1F7FF00F-3165-4BE5-97FF-2786AE1E6DB9}"/>
                </a:ext>
              </a:extLst>
            </p:cNvPr>
            <p:cNvSpPr txBox="1">
              <a:spLocks noChangeArrowheads="1"/>
            </p:cNvSpPr>
            <p:nvPr/>
          </p:nvSpPr>
          <p:spPr bwMode="auto">
            <a:xfrm>
              <a:off x="1371600" y="3429000"/>
              <a:ext cx="6429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LGSW</a:t>
              </a:r>
            </a:p>
          </p:txBody>
        </p:sp>
      </p:grpSp>
      <p:pic>
        <p:nvPicPr>
          <p:cNvPr id="23" name="Picture 3">
            <a:extLst>
              <a:ext uri="{FF2B5EF4-FFF2-40B4-BE49-F238E27FC236}">
                <a16:creationId xmlns:a16="http://schemas.microsoft.com/office/drawing/2014/main" id="{109D5A74-C178-448A-8C24-71B36C28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4125" y="1917263"/>
            <a:ext cx="7225960" cy="494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5679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71" y="940579"/>
            <a:ext cx="11425029" cy="4976842"/>
          </a:xfrm>
          <a:noFill/>
        </p:spPr>
        <p:txBody>
          <a:bodyPr/>
          <a:lstStyle/>
          <a:p>
            <a:pPr lvl="1">
              <a:buFont typeface="Arial" panose="020B0604020202020204" pitchFamily="34" charset="0"/>
              <a:buChar char="•"/>
            </a:pPr>
            <a:r>
              <a:rPr lang="en-US" sz="2200" dirty="0"/>
              <a:t>Little Goose Tailwater TDG compared to Lower Monumental Forebay TDG</a:t>
            </a:r>
            <a:endParaRPr lang="en-US" sz="1900" dirty="0"/>
          </a:p>
          <a:p>
            <a:pPr lvl="1">
              <a:buFont typeface="Arial" panose="020B0604020202020204" pitchFamily="34" charset="0"/>
              <a:buChar char="•"/>
            </a:pPr>
            <a:r>
              <a:rPr lang="en-US" sz="2000" dirty="0"/>
              <a:t>LMA Forebay TDG% exceeded 125% for long periods</a:t>
            </a:r>
          </a:p>
        </p:txBody>
      </p:sp>
      <p:sp>
        <p:nvSpPr>
          <p:cNvPr id="6148" name="Rectangle 4"/>
          <p:cNvSpPr>
            <a:spLocks noGrp="1" noChangeArrowheads="1"/>
          </p:cNvSpPr>
          <p:nvPr>
            <p:ph type="title"/>
          </p:nvPr>
        </p:nvSpPr>
        <p:spPr>
          <a:xfrm>
            <a:off x="576471" y="273845"/>
            <a:ext cx="8631029" cy="762000"/>
          </a:xfrm>
        </p:spPr>
        <p:txBody>
          <a:bodyPr/>
          <a:lstStyle/>
          <a:p>
            <a:pPr eaLnBrk="1" hangingPunct="1"/>
            <a:r>
              <a:rPr lang="en-US" sz="3600" dirty="0">
                <a:solidFill>
                  <a:schemeClr val="tx1"/>
                </a:solidFill>
              </a:rPr>
              <a:t>Little goose </a:t>
            </a:r>
            <a:r>
              <a:rPr lang="en-US" sz="3600" dirty="0" err="1">
                <a:solidFill>
                  <a:schemeClr val="tx1"/>
                </a:solidFill>
              </a:rPr>
              <a:t>tdg</a:t>
            </a:r>
            <a:r>
              <a:rPr lang="en-US" sz="3600" dirty="0">
                <a:solidFill>
                  <a:schemeClr val="tx1"/>
                </a:solidFill>
              </a:rPr>
              <a:t> in 2020</a:t>
            </a:r>
          </a:p>
        </p:txBody>
      </p:sp>
      <p:pic>
        <p:nvPicPr>
          <p:cNvPr id="3" name="Picture 2">
            <a:extLst>
              <a:ext uri="{FF2B5EF4-FFF2-40B4-BE49-F238E27FC236}">
                <a16:creationId xmlns:a16="http://schemas.microsoft.com/office/drawing/2014/main" id="{29E98FC4-0201-44FB-87B7-5E010B52C065}"/>
              </a:ext>
            </a:extLst>
          </p:cNvPr>
          <p:cNvPicPr>
            <a:picLocks noChangeAspect="1"/>
          </p:cNvPicPr>
          <p:nvPr/>
        </p:nvPicPr>
        <p:blipFill>
          <a:blip r:embed="rId3"/>
          <a:stretch>
            <a:fillRect/>
          </a:stretch>
        </p:blipFill>
        <p:spPr>
          <a:xfrm>
            <a:off x="1257301" y="1792258"/>
            <a:ext cx="9275744" cy="4976842"/>
          </a:xfrm>
          <a:prstGeom prst="rect">
            <a:avLst/>
          </a:prstGeom>
        </p:spPr>
      </p:pic>
    </p:spTree>
    <p:extLst>
      <p:ext uri="{BB962C8B-B14F-4D97-AF65-F5344CB8AC3E}">
        <p14:creationId xmlns:p14="http://schemas.microsoft.com/office/powerpoint/2010/main" val="4709106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71" y="1305672"/>
            <a:ext cx="10980529" cy="4976842"/>
          </a:xfrm>
          <a:noFill/>
        </p:spPr>
        <p:txBody>
          <a:bodyPr/>
          <a:lstStyle/>
          <a:p>
            <a:pPr lvl="1">
              <a:buFont typeface="Arial" panose="020B0604020202020204" pitchFamily="34" charset="0"/>
              <a:buChar char="•"/>
            </a:pPr>
            <a:r>
              <a:rPr lang="en-US" sz="2200" dirty="0"/>
              <a:t>Little Goose Tailwater TDG compared to Lower Monumental Forebay TDG</a:t>
            </a:r>
            <a:endParaRPr lang="en-US" sz="1900" dirty="0"/>
          </a:p>
          <a:p>
            <a:pPr lvl="1">
              <a:buFont typeface="Arial" panose="020B0604020202020204" pitchFamily="34" charset="0"/>
              <a:buChar char="•"/>
            </a:pPr>
            <a:r>
              <a:rPr lang="en-US" sz="2000" dirty="0"/>
              <a:t>LMA Forebay TDG% averaged near 125% for 2-week peak spill. </a:t>
            </a:r>
          </a:p>
          <a:p>
            <a:pPr lvl="1">
              <a:buFont typeface="Arial" panose="020B0604020202020204" pitchFamily="34" charset="0"/>
              <a:buChar char="•"/>
            </a:pPr>
            <a:r>
              <a:rPr lang="en-US" sz="2000" dirty="0"/>
              <a:t>Early in season small decrease over reservoir as typical but LMA FB often exceeded LGA TW at highest spill</a:t>
            </a:r>
          </a:p>
          <a:p>
            <a:pPr lvl="1">
              <a:buFont typeface="Arial" panose="020B0604020202020204" pitchFamily="34" charset="0"/>
              <a:buChar char="•"/>
            </a:pPr>
            <a:r>
              <a:rPr lang="en-US" sz="2000" dirty="0"/>
              <a:t>Variable travel time can make difficult to directly compare</a:t>
            </a:r>
          </a:p>
        </p:txBody>
      </p:sp>
      <p:sp>
        <p:nvSpPr>
          <p:cNvPr id="6148" name="Rectangle 4"/>
          <p:cNvSpPr>
            <a:spLocks noGrp="1" noChangeArrowheads="1"/>
          </p:cNvSpPr>
          <p:nvPr>
            <p:ph type="title"/>
          </p:nvPr>
        </p:nvSpPr>
        <p:spPr>
          <a:xfrm>
            <a:off x="576471" y="243574"/>
            <a:ext cx="8453229" cy="762000"/>
          </a:xfrm>
        </p:spPr>
        <p:txBody>
          <a:bodyPr/>
          <a:lstStyle/>
          <a:p>
            <a:pPr eaLnBrk="1" hangingPunct="1"/>
            <a:r>
              <a:rPr lang="en-US" sz="3600" dirty="0">
                <a:solidFill>
                  <a:schemeClr val="tx1"/>
                </a:solidFill>
              </a:rPr>
              <a:t>Little goose </a:t>
            </a:r>
            <a:r>
              <a:rPr lang="en-US" sz="3600" dirty="0" err="1">
                <a:solidFill>
                  <a:schemeClr val="tx1"/>
                </a:solidFill>
              </a:rPr>
              <a:t>tdg</a:t>
            </a:r>
            <a:r>
              <a:rPr lang="en-US" sz="3600" dirty="0">
                <a:solidFill>
                  <a:schemeClr val="tx1"/>
                </a:solidFill>
              </a:rPr>
              <a:t> in 2020</a:t>
            </a:r>
          </a:p>
        </p:txBody>
      </p:sp>
      <p:pic>
        <p:nvPicPr>
          <p:cNvPr id="5" name="Picture 4">
            <a:extLst>
              <a:ext uri="{FF2B5EF4-FFF2-40B4-BE49-F238E27FC236}">
                <a16:creationId xmlns:a16="http://schemas.microsoft.com/office/drawing/2014/main" id="{CE9F889F-3701-4C12-9244-2FF3A30D8C13}"/>
              </a:ext>
            </a:extLst>
          </p:cNvPr>
          <p:cNvPicPr>
            <a:picLocks noChangeAspect="1"/>
          </p:cNvPicPr>
          <p:nvPr/>
        </p:nvPicPr>
        <p:blipFill>
          <a:blip r:embed="rId3"/>
          <a:stretch>
            <a:fillRect/>
          </a:stretch>
        </p:blipFill>
        <p:spPr>
          <a:xfrm>
            <a:off x="930088" y="3149687"/>
            <a:ext cx="8442511" cy="3432925"/>
          </a:xfrm>
          <a:prstGeom prst="rect">
            <a:avLst/>
          </a:prstGeom>
          <a:solidFill>
            <a:schemeClr val="tx2"/>
          </a:solidFill>
          <a:ln w="12700">
            <a:solidFill>
              <a:schemeClr val="tx1"/>
            </a:solidFill>
          </a:ln>
        </p:spPr>
      </p:pic>
    </p:spTree>
    <p:extLst>
      <p:ext uri="{BB962C8B-B14F-4D97-AF65-F5344CB8AC3E}">
        <p14:creationId xmlns:p14="http://schemas.microsoft.com/office/powerpoint/2010/main" val="34275216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67635" y="1194547"/>
            <a:ext cx="11056729" cy="4976842"/>
          </a:xfrm>
          <a:noFill/>
        </p:spPr>
        <p:txBody>
          <a:bodyPr/>
          <a:lstStyle/>
          <a:p>
            <a:pPr lvl="1">
              <a:buFont typeface="Arial" panose="020B0604020202020204" pitchFamily="34" charset="0"/>
              <a:buChar char="•"/>
            </a:pPr>
            <a:r>
              <a:rPr lang="en-US" sz="2200" dirty="0"/>
              <a:t>Lower Monumental Tailwater TDG compared to Ice Harbor Forebay TDG</a:t>
            </a:r>
            <a:endParaRPr lang="en-US" sz="1900" dirty="0"/>
          </a:p>
          <a:p>
            <a:pPr lvl="1">
              <a:buFont typeface="Arial" panose="020B0604020202020204" pitchFamily="34" charset="0"/>
              <a:buChar char="•"/>
            </a:pPr>
            <a:r>
              <a:rPr lang="en-US" sz="2000" dirty="0"/>
              <a:t>IHR Forebay TDG% exceeded 125% occasionally</a:t>
            </a:r>
          </a:p>
        </p:txBody>
      </p:sp>
      <p:sp>
        <p:nvSpPr>
          <p:cNvPr id="6148" name="Rectangle 4"/>
          <p:cNvSpPr>
            <a:spLocks noGrp="1" noChangeArrowheads="1"/>
          </p:cNvSpPr>
          <p:nvPr>
            <p:ph type="title"/>
          </p:nvPr>
        </p:nvSpPr>
        <p:spPr>
          <a:xfrm>
            <a:off x="291710" y="326027"/>
            <a:ext cx="10439790" cy="762000"/>
          </a:xfrm>
        </p:spPr>
        <p:txBody>
          <a:bodyPr/>
          <a:lstStyle/>
          <a:p>
            <a:pPr eaLnBrk="1" hangingPunct="1"/>
            <a:r>
              <a:rPr lang="en-US" sz="3600" dirty="0">
                <a:solidFill>
                  <a:schemeClr val="tx1"/>
                </a:solidFill>
              </a:rPr>
              <a:t>Lower monumental </a:t>
            </a:r>
            <a:r>
              <a:rPr lang="en-US" sz="3600" dirty="0" err="1">
                <a:solidFill>
                  <a:schemeClr val="tx1"/>
                </a:solidFill>
              </a:rPr>
              <a:t>tdg</a:t>
            </a:r>
            <a:r>
              <a:rPr lang="en-US" sz="3600" dirty="0">
                <a:solidFill>
                  <a:schemeClr val="tx1"/>
                </a:solidFill>
              </a:rPr>
              <a:t> in 2020</a:t>
            </a:r>
          </a:p>
        </p:txBody>
      </p:sp>
      <p:pic>
        <p:nvPicPr>
          <p:cNvPr id="4" name="Picture 3">
            <a:extLst>
              <a:ext uri="{FF2B5EF4-FFF2-40B4-BE49-F238E27FC236}">
                <a16:creationId xmlns:a16="http://schemas.microsoft.com/office/drawing/2014/main" id="{3616DEB1-F82E-4A7F-9FD0-46053617E8ED}"/>
              </a:ext>
            </a:extLst>
          </p:cNvPr>
          <p:cNvPicPr>
            <a:picLocks noChangeAspect="1"/>
          </p:cNvPicPr>
          <p:nvPr/>
        </p:nvPicPr>
        <p:blipFill>
          <a:blip r:embed="rId3"/>
          <a:stretch>
            <a:fillRect/>
          </a:stretch>
        </p:blipFill>
        <p:spPr>
          <a:xfrm>
            <a:off x="393700" y="1951757"/>
            <a:ext cx="9067800" cy="4906244"/>
          </a:xfrm>
          <a:prstGeom prst="rect">
            <a:avLst/>
          </a:prstGeom>
        </p:spPr>
      </p:pic>
    </p:spTree>
    <p:extLst>
      <p:ext uri="{BB962C8B-B14F-4D97-AF65-F5344CB8AC3E}">
        <p14:creationId xmlns:p14="http://schemas.microsoft.com/office/powerpoint/2010/main" val="8106497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453335" y="1088027"/>
            <a:ext cx="11285329" cy="4976842"/>
          </a:xfrm>
          <a:noFill/>
        </p:spPr>
        <p:txBody>
          <a:bodyPr/>
          <a:lstStyle/>
          <a:p>
            <a:pPr lvl="1">
              <a:buFont typeface="Arial" panose="020B0604020202020204" pitchFamily="34" charset="0"/>
              <a:buChar char="•"/>
            </a:pPr>
            <a:r>
              <a:rPr lang="en-US" sz="2200" dirty="0"/>
              <a:t>Lower Monumental Tailwater TDG compared to Ice Harbor Forebay TDG</a:t>
            </a:r>
            <a:endParaRPr lang="en-US" sz="1900" dirty="0"/>
          </a:p>
          <a:p>
            <a:pPr lvl="1">
              <a:buFont typeface="Arial" panose="020B0604020202020204" pitchFamily="34" charset="0"/>
              <a:buChar char="•"/>
            </a:pPr>
            <a:r>
              <a:rPr lang="en-US" sz="2000" dirty="0"/>
              <a:t>IHR Forebay TDG% averaged above 122% for 2-week peak spill. </a:t>
            </a:r>
          </a:p>
          <a:p>
            <a:pPr lvl="1">
              <a:buFont typeface="Arial" panose="020B0604020202020204" pitchFamily="34" charset="0"/>
              <a:buChar char="•"/>
            </a:pPr>
            <a:r>
              <a:rPr lang="en-US" sz="2000" dirty="0"/>
              <a:t>For most of season small decrease over reservoir as typical but no decrease between LMA TW and IHR FB at highest spill</a:t>
            </a:r>
          </a:p>
          <a:p>
            <a:pPr lvl="1">
              <a:buFont typeface="Arial" panose="020B0604020202020204" pitchFamily="34" charset="0"/>
              <a:buChar char="•"/>
            </a:pPr>
            <a:r>
              <a:rPr lang="en-US" sz="2000" dirty="0"/>
              <a:t>Variable travel time can make difficult to directly compare</a:t>
            </a:r>
          </a:p>
        </p:txBody>
      </p:sp>
      <p:sp>
        <p:nvSpPr>
          <p:cNvPr id="6148" name="Rectangle 4"/>
          <p:cNvSpPr>
            <a:spLocks noGrp="1" noChangeArrowheads="1"/>
          </p:cNvSpPr>
          <p:nvPr>
            <p:ph type="title"/>
          </p:nvPr>
        </p:nvSpPr>
        <p:spPr>
          <a:xfrm>
            <a:off x="291709" y="326027"/>
            <a:ext cx="11570089" cy="762000"/>
          </a:xfrm>
        </p:spPr>
        <p:txBody>
          <a:bodyPr/>
          <a:lstStyle/>
          <a:p>
            <a:pPr eaLnBrk="1" hangingPunct="1"/>
            <a:r>
              <a:rPr lang="en-US" sz="3600" dirty="0">
                <a:solidFill>
                  <a:schemeClr val="tx1"/>
                </a:solidFill>
              </a:rPr>
              <a:t>Lower monumental </a:t>
            </a:r>
            <a:r>
              <a:rPr lang="en-US" sz="3600" dirty="0" err="1">
                <a:solidFill>
                  <a:schemeClr val="tx1"/>
                </a:solidFill>
              </a:rPr>
              <a:t>tdg</a:t>
            </a:r>
            <a:r>
              <a:rPr lang="en-US" sz="3600" dirty="0">
                <a:solidFill>
                  <a:schemeClr val="tx1"/>
                </a:solidFill>
              </a:rPr>
              <a:t> in 2020</a:t>
            </a:r>
          </a:p>
        </p:txBody>
      </p:sp>
      <p:pic>
        <p:nvPicPr>
          <p:cNvPr id="2" name="Picture 1">
            <a:extLst>
              <a:ext uri="{FF2B5EF4-FFF2-40B4-BE49-F238E27FC236}">
                <a16:creationId xmlns:a16="http://schemas.microsoft.com/office/drawing/2014/main" id="{5213DCA5-7146-4821-921C-3D05CB30A385}"/>
              </a:ext>
            </a:extLst>
          </p:cNvPr>
          <p:cNvPicPr>
            <a:picLocks noChangeAspect="1"/>
          </p:cNvPicPr>
          <p:nvPr/>
        </p:nvPicPr>
        <p:blipFill>
          <a:blip r:embed="rId3"/>
          <a:stretch>
            <a:fillRect/>
          </a:stretch>
        </p:blipFill>
        <p:spPr>
          <a:xfrm>
            <a:off x="787400" y="2803482"/>
            <a:ext cx="9002806" cy="3914818"/>
          </a:xfrm>
          <a:prstGeom prst="rect">
            <a:avLst/>
          </a:prstGeom>
          <a:solidFill>
            <a:schemeClr val="tx2"/>
          </a:solidFill>
        </p:spPr>
      </p:pic>
    </p:spTree>
    <p:extLst>
      <p:ext uri="{BB962C8B-B14F-4D97-AF65-F5344CB8AC3E}">
        <p14:creationId xmlns:p14="http://schemas.microsoft.com/office/powerpoint/2010/main" val="9060780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576470" y="1252702"/>
            <a:ext cx="10862495" cy="5337787"/>
          </a:xfrm>
          <a:noFill/>
        </p:spPr>
        <p:txBody>
          <a:bodyPr/>
          <a:lstStyle/>
          <a:p>
            <a:pPr marL="342900" indent="-342900">
              <a:buFont typeface="Arial" panose="020B0604020202020204" pitchFamily="34" charset="0"/>
              <a:buChar char="•"/>
            </a:pPr>
            <a:r>
              <a:rPr lang="en-US" sz="2200" dirty="0">
                <a:solidFill>
                  <a:schemeClr val="tx1"/>
                </a:solidFill>
              </a:rPr>
              <a:t>Supplemental TDG data indicate the fixed tailrace monitoring sites may no longer represent total river TDG conditions</a:t>
            </a:r>
          </a:p>
          <a:p>
            <a:pPr marL="0" indent="0"/>
            <a:endParaRPr lang="en-US" sz="2000" dirty="0"/>
          </a:p>
          <a:p>
            <a:pPr marL="342900" indent="-342900">
              <a:buFont typeface="Arial" panose="020B0604020202020204" pitchFamily="34" charset="0"/>
              <a:buChar char="•"/>
            </a:pPr>
            <a:r>
              <a:rPr lang="en-US" sz="2200" dirty="0"/>
              <a:t>Possible Reasons:</a:t>
            </a:r>
          </a:p>
          <a:p>
            <a:pPr marL="471488" lvl="1" indent="-342900">
              <a:buFont typeface="Arial" panose="020B0604020202020204" pitchFamily="34" charset="0"/>
              <a:buChar char="•"/>
            </a:pPr>
            <a:r>
              <a:rPr lang="en-US" sz="2000" dirty="0"/>
              <a:t>The 125% gas cap spill, as a percentage of overall river flow, is significantly greater than any previous spill operations &amp; certainly higher than conditions under which TW stations were established.</a:t>
            </a:r>
          </a:p>
          <a:p>
            <a:pPr marL="471488" lvl="1" indent="-342900">
              <a:buFont typeface="Arial" panose="020B0604020202020204" pitchFamily="34" charset="0"/>
              <a:buChar char="•"/>
            </a:pPr>
            <a:r>
              <a:rPr lang="en-US" sz="2000" dirty="0"/>
              <a:t>Large eddies are set up below the powerhouse with a significant portion of the spill being re-entrained within the spillway stilling basin beneath the deflected flow jets</a:t>
            </a:r>
          </a:p>
        </p:txBody>
      </p:sp>
      <p:sp>
        <p:nvSpPr>
          <p:cNvPr id="6148" name="Rectangle 4"/>
          <p:cNvSpPr>
            <a:spLocks noGrp="1" noChangeArrowheads="1"/>
          </p:cNvSpPr>
          <p:nvPr>
            <p:ph type="title"/>
          </p:nvPr>
        </p:nvSpPr>
        <p:spPr>
          <a:xfrm>
            <a:off x="576469" y="267510"/>
            <a:ext cx="10999445" cy="762000"/>
          </a:xfrm>
        </p:spPr>
        <p:txBody>
          <a:bodyPr/>
          <a:lstStyle/>
          <a:p>
            <a:pPr eaLnBrk="1" hangingPunct="1"/>
            <a:r>
              <a:rPr lang="en-US" sz="3600" dirty="0">
                <a:solidFill>
                  <a:schemeClr val="tx1"/>
                </a:solidFill>
              </a:rPr>
              <a:t>Fixed </a:t>
            </a:r>
            <a:r>
              <a:rPr lang="en-US" sz="3600" dirty="0" err="1">
                <a:solidFill>
                  <a:schemeClr val="tx1"/>
                </a:solidFill>
              </a:rPr>
              <a:t>tw</a:t>
            </a:r>
            <a:r>
              <a:rPr lang="en-US" sz="3600" dirty="0">
                <a:solidFill>
                  <a:schemeClr val="tx1"/>
                </a:solidFill>
              </a:rPr>
              <a:t> stations representative?</a:t>
            </a:r>
          </a:p>
        </p:txBody>
      </p:sp>
    </p:spTree>
    <p:extLst>
      <p:ext uri="{BB962C8B-B14F-4D97-AF65-F5344CB8AC3E}">
        <p14:creationId xmlns:p14="http://schemas.microsoft.com/office/powerpoint/2010/main" val="5722869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70" y="508279"/>
            <a:ext cx="10858554" cy="762000"/>
          </a:xfrm>
        </p:spPr>
        <p:txBody>
          <a:bodyPr/>
          <a:lstStyle/>
          <a:p>
            <a:pPr eaLnBrk="1" hangingPunct="1"/>
            <a:r>
              <a:rPr lang="en-US" sz="3600" dirty="0">
                <a:solidFill>
                  <a:schemeClr val="tx1"/>
                </a:solidFill>
              </a:rPr>
              <a:t>LITTLE GOOSE DAM</a:t>
            </a:r>
            <a:br>
              <a:rPr lang="en-US" sz="3600" dirty="0">
                <a:solidFill>
                  <a:schemeClr val="tx1"/>
                </a:solidFill>
              </a:rPr>
            </a:br>
            <a:r>
              <a:rPr lang="en-US" sz="2000" dirty="0">
                <a:solidFill>
                  <a:schemeClr val="tx1"/>
                </a:solidFill>
              </a:rPr>
              <a:t>2020 SPRING TAILRACE CONDITIONS</a:t>
            </a:r>
          </a:p>
        </p:txBody>
      </p:sp>
      <p:pic>
        <p:nvPicPr>
          <p:cNvPr id="4" name="Picture 3" descr="A close up of a map&#10;&#10;Description automatically generated">
            <a:extLst>
              <a:ext uri="{FF2B5EF4-FFF2-40B4-BE49-F238E27FC236}">
                <a16:creationId xmlns:a16="http://schemas.microsoft.com/office/drawing/2014/main" id="{EF664BAA-DF7D-4FFB-A080-F7D3F439D09B}"/>
              </a:ext>
            </a:extLst>
          </p:cNvPr>
          <p:cNvPicPr/>
          <p:nvPr/>
        </p:nvPicPr>
        <p:blipFill rotWithShape="1">
          <a:blip r:embed="rId3" cstate="print">
            <a:extLst>
              <a:ext uri="{28A0092B-C50C-407E-A947-70E740481C1C}">
                <a14:useLocalDpi xmlns:a14="http://schemas.microsoft.com/office/drawing/2010/main" val="0"/>
              </a:ext>
            </a:extLst>
          </a:blip>
          <a:srcRect l="2757" t="24283" r="17830" b="18064"/>
          <a:stretch/>
        </p:blipFill>
        <p:spPr bwMode="auto">
          <a:xfrm>
            <a:off x="5778260" y="3429000"/>
            <a:ext cx="6185066" cy="3239135"/>
          </a:xfrm>
          <a:prstGeom prst="rect">
            <a:avLst/>
          </a:prstGeom>
          <a:ln w="12700">
            <a:solidFill>
              <a:schemeClr val="tx1"/>
            </a:solidFill>
          </a:ln>
          <a:extLst>
            <a:ext uri="{53640926-AAD7-44D8-BBD7-CCE9431645EC}">
              <a14:shadowObscured xmlns:a14="http://schemas.microsoft.com/office/drawing/2010/main"/>
            </a:ext>
          </a:extLst>
        </p:spPr>
      </p:pic>
      <p:pic>
        <p:nvPicPr>
          <p:cNvPr id="5" name="Picture 4" descr="A close up of a map&#10;&#10;Description automatically generated">
            <a:extLst>
              <a:ext uri="{FF2B5EF4-FFF2-40B4-BE49-F238E27FC236}">
                <a16:creationId xmlns:a16="http://schemas.microsoft.com/office/drawing/2014/main" id="{036365F1-0322-48E7-8838-C86E3939C194}"/>
              </a:ext>
            </a:extLst>
          </p:cNvPr>
          <p:cNvPicPr/>
          <p:nvPr/>
        </p:nvPicPr>
        <p:blipFill rotWithShape="1">
          <a:blip r:embed="rId4" cstate="print">
            <a:extLst>
              <a:ext uri="{28A0092B-C50C-407E-A947-70E740481C1C}">
                <a14:useLocalDpi xmlns:a14="http://schemas.microsoft.com/office/drawing/2010/main" val="0"/>
              </a:ext>
            </a:extLst>
          </a:blip>
          <a:srcRect l="3025" t="23823" r="17685" b="19384"/>
          <a:stretch/>
        </p:blipFill>
        <p:spPr bwMode="auto">
          <a:xfrm>
            <a:off x="5778260" y="189865"/>
            <a:ext cx="6185066" cy="3239135"/>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331665" y="1444250"/>
            <a:ext cx="5375800" cy="45244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Performance Spill</a:t>
            </a:r>
          </a:p>
          <a:p>
            <a:pPr marL="428625" lvl="2" indent="-342900"/>
            <a:r>
              <a:rPr lang="en-US" sz="2000" dirty="0">
                <a:ea typeface="ＭＳ Ｐゴシック" charset="0"/>
              </a:rPr>
              <a:t>Eddies on both sides typical with any significant spill due to topography</a:t>
            </a:r>
          </a:p>
          <a:p>
            <a:pPr marL="428625" lvl="2" indent="-342900"/>
            <a:r>
              <a:rPr lang="en-US" sz="2000" dirty="0">
                <a:ea typeface="ＭＳ Ｐゴシック" charset="0"/>
              </a:rPr>
              <a:t>Entrainment into spill flow primarily PH with minor re-entrainment of spillway</a:t>
            </a:r>
          </a:p>
          <a:p>
            <a:pPr marL="428625" lvl="2" indent="-342900"/>
            <a:endParaRPr lang="en-US" sz="2000" dirty="0">
              <a:ea typeface="ＭＳ Ｐゴシック" charset="0"/>
            </a:endParaRPr>
          </a:p>
          <a:p>
            <a:pPr marL="85725" lvl="2" indent="0">
              <a:buNone/>
            </a:pPr>
            <a:endParaRPr lang="en-US" sz="2000" dirty="0">
              <a:ea typeface="ＭＳ Ｐゴシック" charset="0"/>
            </a:endParaRPr>
          </a:p>
          <a:p>
            <a:pPr marL="85725" lvl="2" indent="0">
              <a:buNone/>
            </a:pPr>
            <a:endParaRPr lang="en-US" sz="2000" dirty="0">
              <a:ea typeface="ＭＳ Ｐゴシック" charset="0"/>
            </a:endParaRPr>
          </a:p>
          <a:p>
            <a:pPr indent="-342900">
              <a:buFont typeface="Arial" panose="020B0604020202020204" pitchFamily="34" charset="0"/>
              <a:buChar char="•"/>
            </a:pPr>
            <a:r>
              <a:rPr lang="en-US" sz="2200" dirty="0"/>
              <a:t>125% Gas Cap Spill </a:t>
            </a:r>
          </a:p>
          <a:p>
            <a:pPr lvl="1" indent="-342900">
              <a:buFont typeface="Arial" panose="020B0604020202020204" pitchFamily="34" charset="0"/>
              <a:buChar char="•"/>
            </a:pPr>
            <a:r>
              <a:rPr lang="en-US" sz="2000" dirty="0">
                <a:ea typeface="ＭＳ Ｐゴシック" charset="0"/>
              </a:rPr>
              <a:t>Intense Eddies on both sides not pushed downstream by PH flow</a:t>
            </a:r>
          </a:p>
          <a:p>
            <a:pPr lvl="1" indent="-342900">
              <a:buFont typeface="Arial" panose="020B0604020202020204" pitchFamily="34" charset="0"/>
              <a:buChar char="•"/>
            </a:pPr>
            <a:r>
              <a:rPr lang="en-US" sz="2000" dirty="0">
                <a:ea typeface="ＭＳ Ｐゴシック" charset="0"/>
              </a:rPr>
              <a:t>Entrainment into spill flow primarily re-entrainment of spillway</a:t>
            </a:r>
          </a:p>
          <a:p>
            <a:pPr marL="428625" lvl="2" indent="-342900"/>
            <a:endParaRPr lang="en-US" sz="2000" dirty="0">
              <a:ea typeface="ＭＳ Ｐゴシック" charset="0"/>
            </a:endParaRPr>
          </a:p>
          <a:p>
            <a:pPr marL="0" indent="0"/>
            <a:endParaRPr lang="en-US" dirty="0"/>
          </a:p>
        </p:txBody>
      </p:sp>
    </p:spTree>
    <p:extLst>
      <p:ext uri="{BB962C8B-B14F-4D97-AF65-F5344CB8AC3E}">
        <p14:creationId xmlns:p14="http://schemas.microsoft.com/office/powerpoint/2010/main" val="40890464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576470" y="508278"/>
            <a:ext cx="5375800" cy="1099457"/>
          </a:xfrm>
        </p:spPr>
        <p:txBody>
          <a:bodyPr/>
          <a:lstStyle/>
          <a:p>
            <a:pPr eaLnBrk="1" hangingPunct="1"/>
            <a:r>
              <a:rPr lang="en-US" sz="3600" dirty="0">
                <a:solidFill>
                  <a:schemeClr val="tx1"/>
                </a:solidFill>
              </a:rPr>
              <a:t>LOWER MONUMENTAL DAM </a:t>
            </a:r>
            <a:br>
              <a:rPr lang="en-US" sz="3600" dirty="0">
                <a:solidFill>
                  <a:schemeClr val="tx1"/>
                </a:solidFill>
              </a:rPr>
            </a:br>
            <a:r>
              <a:rPr lang="en-US" sz="2000" dirty="0">
                <a:solidFill>
                  <a:schemeClr val="tx1"/>
                </a:solidFill>
              </a:rPr>
              <a:t>2020 SPRING TAILRACE CONDITIONS</a:t>
            </a:r>
          </a:p>
        </p:txBody>
      </p:sp>
      <p:sp>
        <p:nvSpPr>
          <p:cNvPr id="6" name="Content Placeholder 2">
            <a:extLst>
              <a:ext uri="{FF2B5EF4-FFF2-40B4-BE49-F238E27FC236}">
                <a16:creationId xmlns:a16="http://schemas.microsoft.com/office/drawing/2014/main" id="{90D7069A-915A-4D6E-B69F-38562A87A84E}"/>
              </a:ext>
            </a:extLst>
          </p:cNvPr>
          <p:cNvSpPr txBox="1">
            <a:spLocks/>
          </p:cNvSpPr>
          <p:nvPr/>
        </p:nvSpPr>
        <p:spPr bwMode="auto">
          <a:xfrm>
            <a:off x="402460" y="1935143"/>
            <a:ext cx="5375800" cy="43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342900">
              <a:buFont typeface="Arial" panose="020B0604020202020204" pitchFamily="34" charset="0"/>
              <a:buChar char="•"/>
            </a:pPr>
            <a:r>
              <a:rPr lang="en-US" sz="2200" dirty="0"/>
              <a:t>Performance Spill</a:t>
            </a:r>
          </a:p>
          <a:p>
            <a:pPr marL="428625" lvl="2" indent="-342900"/>
            <a:r>
              <a:rPr lang="en-US" sz="2000" dirty="0">
                <a:ea typeface="ＭＳ Ｐゴシック" charset="0"/>
              </a:rPr>
              <a:t>Downstream flow for full river</a:t>
            </a:r>
          </a:p>
          <a:p>
            <a:pPr marL="428625" lvl="2" indent="-342900"/>
            <a:r>
              <a:rPr lang="en-US" sz="2000" dirty="0">
                <a:ea typeface="ＭＳ Ｐゴシック" charset="0"/>
              </a:rPr>
              <a:t>Entrainment into spill flow primarily PH</a:t>
            </a:r>
          </a:p>
          <a:p>
            <a:pPr marL="428625" lvl="2" indent="-342900"/>
            <a:endParaRPr lang="en-US" sz="2000" dirty="0">
              <a:ea typeface="ＭＳ Ｐゴシック" charset="0"/>
            </a:endParaRPr>
          </a:p>
          <a:p>
            <a:pPr marL="85725" lvl="2" indent="0">
              <a:buNone/>
            </a:pPr>
            <a:endParaRPr lang="en-US" sz="2000" dirty="0">
              <a:ea typeface="ＭＳ Ｐゴシック" charset="0"/>
            </a:endParaRPr>
          </a:p>
          <a:p>
            <a:pPr marL="85725" lvl="2" indent="0">
              <a:buNone/>
            </a:pPr>
            <a:endParaRPr lang="en-US" sz="2000" dirty="0">
              <a:ea typeface="ＭＳ Ｐゴシック" charset="0"/>
            </a:endParaRPr>
          </a:p>
          <a:p>
            <a:pPr indent="-342900">
              <a:buFont typeface="Arial" panose="020B0604020202020204" pitchFamily="34" charset="0"/>
              <a:buChar char="•"/>
            </a:pPr>
            <a:r>
              <a:rPr lang="en-US" sz="2200" dirty="0"/>
              <a:t>125% Gas Cap Spill </a:t>
            </a:r>
          </a:p>
          <a:p>
            <a:pPr lvl="1" indent="-342900">
              <a:buFont typeface="Arial" panose="020B0604020202020204" pitchFamily="34" charset="0"/>
              <a:buChar char="•"/>
            </a:pPr>
            <a:r>
              <a:rPr lang="en-US" sz="2000" dirty="0">
                <a:ea typeface="ＭＳ Ｐゴシック" charset="0"/>
              </a:rPr>
              <a:t>Intense Eddies on north shore</a:t>
            </a:r>
          </a:p>
          <a:p>
            <a:pPr lvl="1" indent="-342900">
              <a:buFont typeface="Arial" panose="020B0604020202020204" pitchFamily="34" charset="0"/>
              <a:buChar char="•"/>
            </a:pPr>
            <a:r>
              <a:rPr lang="en-US" sz="2000" dirty="0">
                <a:ea typeface="ＭＳ Ｐゴシック" charset="0"/>
              </a:rPr>
              <a:t>Entrainment into spill flow primarily re-entrainment of spillway</a:t>
            </a:r>
          </a:p>
          <a:p>
            <a:pPr marL="428625" lvl="2" indent="-342900"/>
            <a:endParaRPr lang="en-US" sz="2000" dirty="0">
              <a:ea typeface="ＭＳ Ｐゴシック" charset="0"/>
            </a:endParaRPr>
          </a:p>
          <a:p>
            <a:pPr marL="0" indent="0"/>
            <a:endParaRPr lang="en-US" dirty="0"/>
          </a:p>
        </p:txBody>
      </p:sp>
      <p:pic>
        <p:nvPicPr>
          <p:cNvPr id="7" name="Picture 6" descr="A close up of text on a white background&#10;&#10;Description automatically generated">
            <a:extLst>
              <a:ext uri="{FF2B5EF4-FFF2-40B4-BE49-F238E27FC236}">
                <a16:creationId xmlns:a16="http://schemas.microsoft.com/office/drawing/2014/main" id="{6C5F1A63-919C-4261-8CCE-C3AB0E422789}"/>
              </a:ext>
            </a:extLst>
          </p:cNvPr>
          <p:cNvPicPr/>
          <p:nvPr/>
        </p:nvPicPr>
        <p:blipFill rotWithShape="1">
          <a:blip r:embed="rId3" cstate="print">
            <a:extLst>
              <a:ext uri="{28A0092B-C50C-407E-A947-70E740481C1C}">
                <a14:useLocalDpi xmlns:a14="http://schemas.microsoft.com/office/drawing/2010/main" val="0"/>
              </a:ext>
            </a:extLst>
          </a:blip>
          <a:srcRect l="3112" t="26109" r="2169" b="15918"/>
          <a:stretch/>
        </p:blipFill>
        <p:spPr bwMode="auto">
          <a:xfrm>
            <a:off x="5952270" y="180870"/>
            <a:ext cx="6028841" cy="3346102"/>
          </a:xfrm>
          <a:prstGeom prst="rect">
            <a:avLst/>
          </a:prstGeom>
          <a:ln w="12700">
            <a:solidFill>
              <a:schemeClr val="tx1"/>
            </a:solidFill>
          </a:ln>
          <a:extLst>
            <a:ext uri="{53640926-AAD7-44D8-BBD7-CCE9431645EC}">
              <a14:shadowObscured xmlns:a14="http://schemas.microsoft.com/office/drawing/2010/main"/>
            </a:ext>
          </a:extLst>
        </p:spPr>
      </p:pic>
      <p:pic>
        <p:nvPicPr>
          <p:cNvPr id="8" name="Picture 7" descr="A close up of a map&#10;&#10;Description automatically generated">
            <a:extLst>
              <a:ext uri="{FF2B5EF4-FFF2-40B4-BE49-F238E27FC236}">
                <a16:creationId xmlns:a16="http://schemas.microsoft.com/office/drawing/2014/main" id="{C05BFB1F-684E-4562-86C4-C4BDB3708529}"/>
              </a:ext>
            </a:extLst>
          </p:cNvPr>
          <p:cNvPicPr/>
          <p:nvPr/>
        </p:nvPicPr>
        <p:blipFill rotWithShape="1">
          <a:blip r:embed="rId4" cstate="print">
            <a:extLst>
              <a:ext uri="{28A0092B-C50C-407E-A947-70E740481C1C}">
                <a14:useLocalDpi xmlns:a14="http://schemas.microsoft.com/office/drawing/2010/main" val="0"/>
              </a:ext>
            </a:extLst>
          </a:blip>
          <a:srcRect l="3325" t="26894" r="1503" b="15808"/>
          <a:stretch/>
        </p:blipFill>
        <p:spPr bwMode="auto">
          <a:xfrm>
            <a:off x="5952270" y="3526973"/>
            <a:ext cx="6028839" cy="3150158"/>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4607023"/>
      </p:ext>
    </p:extLst>
  </p:cSld>
  <p:clrMapOvr>
    <a:masterClrMapping/>
  </p:clrMapOvr>
  <p:transition/>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1_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4.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0" ma:contentTypeDescription="Create a new document." ma:contentTypeScope="" ma:versionID="4dc9354b7b25d6322f9d624021e1ddb4">
  <xsd:schema xmlns:xsd="http://www.w3.org/2001/XMLSchema" xmlns:xs="http://www.w3.org/2001/XMLSchema" xmlns:p="http://schemas.microsoft.com/office/2006/metadata/properties" targetNamespace="http://schemas.microsoft.com/office/2006/metadata/properties" ma:root="true" ma:fieldsID="475d22d6a26c7b73e264c012936161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085D05-521F-483C-9547-5C563B3B557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08CF7D1E-E5B3-4C6E-966C-94839AD6DF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0816CAE-FF56-4C0C-A954-D54AE90DC3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3829</TotalTime>
  <Words>1566</Words>
  <Application>Microsoft Office PowerPoint</Application>
  <PresentationFormat>Widescreen</PresentationFormat>
  <Paragraphs>184</Paragraphs>
  <Slides>21</Slides>
  <Notes>21</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21</vt:i4>
      </vt:variant>
    </vt:vector>
  </HeadingPairs>
  <TitlesOfParts>
    <vt:vector size="27" baseType="lpstr">
      <vt:lpstr>Arial</vt:lpstr>
      <vt:lpstr>Calibri</vt:lpstr>
      <vt:lpstr>Title Slide Templates</vt:lpstr>
      <vt:lpstr>Content Templates</vt:lpstr>
      <vt:lpstr>1_Title Slide Templates</vt:lpstr>
      <vt:lpstr>1_Content Templates</vt:lpstr>
      <vt:lpstr>TOTAL DISSOLVED GAS MONITORING AT LMA &amp; LGA 2020 &amp; 2021</vt:lpstr>
      <vt:lpstr>background</vt:lpstr>
      <vt:lpstr>Little goose tdg in 2020</vt:lpstr>
      <vt:lpstr>Little goose tdg in 2020</vt:lpstr>
      <vt:lpstr>Lower monumental tdg in 2020</vt:lpstr>
      <vt:lpstr>Lower monumental tdg in 2020</vt:lpstr>
      <vt:lpstr>Fixed tw stations representative?</vt:lpstr>
      <vt:lpstr>LITTLE GOOSE DAM 2020 SPRING TAILRACE CONDITIONS</vt:lpstr>
      <vt:lpstr>LOWER MONUMENTAL DAM  2020 SPRING TAILRACE CONDITIONS</vt:lpstr>
      <vt:lpstr>Supplemental tdg monitoring in 2020  lower monumental and little goose dams</vt:lpstr>
      <vt:lpstr>Little goose ph eddy tdg in 2020  </vt:lpstr>
      <vt:lpstr>2020 - LOwer mon. n. shore fishway </vt:lpstr>
      <vt:lpstr>Supplemental tdg monitoring in 2021  lower monumental and little goose dams</vt:lpstr>
      <vt:lpstr>Little goose tdg monitoring in 2021  </vt:lpstr>
      <vt:lpstr>Little goose tdg monitoring in 2021  </vt:lpstr>
      <vt:lpstr>Lower mon. tdg monitoring in 2021  </vt:lpstr>
      <vt:lpstr>Lower mon. tdg monitoring in 2021  </vt:lpstr>
      <vt:lpstr>summary</vt:lpstr>
      <vt:lpstr>Bonus slide – only if interest or time</vt:lpstr>
      <vt:lpstr>Bonus slide – only if interest or time</vt:lpstr>
      <vt:lpstr>Bonus slide – only if interest or time</vt:lpstr>
    </vt:vector>
  </TitlesOfParts>
  <Company>United States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PRESENTATION TITLE HERE KEEP LEFT JUSTIFIED</dc:title>
  <dc:creator>G6PA9ELW</dc:creator>
  <cp:lastModifiedBy>Renholds, Jon F CIV USARMY CENWW (USA)</cp:lastModifiedBy>
  <cp:revision>190</cp:revision>
  <dcterms:created xsi:type="dcterms:W3CDTF">2016-05-03T16:10:38Z</dcterms:created>
  <dcterms:modified xsi:type="dcterms:W3CDTF">2022-04-11T22:50:26Z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